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1" r:id="rId4"/>
    <p:sldMasterId id="2147483750" r:id="rId5"/>
  </p:sldMasterIdLst>
  <p:notesMasterIdLst>
    <p:notesMasterId r:id="rId52"/>
  </p:notesMasterIdLst>
  <p:handoutMasterIdLst>
    <p:handoutMasterId r:id="rId53"/>
  </p:handoutMasterIdLst>
  <p:sldIdLst>
    <p:sldId id="580" r:id="rId6"/>
    <p:sldId id="531" r:id="rId7"/>
    <p:sldId id="532" r:id="rId8"/>
    <p:sldId id="616" r:id="rId9"/>
    <p:sldId id="490" r:id="rId10"/>
    <p:sldId id="535" r:id="rId11"/>
    <p:sldId id="536" r:id="rId12"/>
    <p:sldId id="537" r:id="rId13"/>
    <p:sldId id="538" r:id="rId14"/>
    <p:sldId id="539" r:id="rId15"/>
    <p:sldId id="516" r:id="rId16"/>
    <p:sldId id="517" r:id="rId17"/>
    <p:sldId id="541" r:id="rId18"/>
    <p:sldId id="615" r:id="rId19"/>
    <p:sldId id="542" r:id="rId20"/>
    <p:sldId id="543" r:id="rId21"/>
    <p:sldId id="544" r:id="rId22"/>
    <p:sldId id="546" r:id="rId23"/>
    <p:sldId id="547" r:id="rId24"/>
    <p:sldId id="548" r:id="rId25"/>
    <p:sldId id="518" r:id="rId26"/>
    <p:sldId id="472" r:id="rId27"/>
    <p:sldId id="549" r:id="rId28"/>
    <p:sldId id="579" r:id="rId29"/>
    <p:sldId id="452" r:id="rId30"/>
    <p:sldId id="453" r:id="rId31"/>
    <p:sldId id="605" r:id="rId32"/>
    <p:sldId id="521" r:id="rId33"/>
    <p:sldId id="523" r:id="rId34"/>
    <p:sldId id="581" r:id="rId35"/>
    <p:sldId id="588" r:id="rId36"/>
    <p:sldId id="606" r:id="rId37"/>
    <p:sldId id="599" r:id="rId38"/>
    <p:sldId id="600" r:id="rId39"/>
    <p:sldId id="598" r:id="rId40"/>
    <p:sldId id="601" r:id="rId41"/>
    <p:sldId id="602" r:id="rId42"/>
    <p:sldId id="610" r:id="rId43"/>
    <p:sldId id="611" r:id="rId44"/>
    <p:sldId id="612" r:id="rId45"/>
    <p:sldId id="613" r:id="rId46"/>
    <p:sldId id="614" r:id="rId47"/>
    <p:sldId id="604" r:id="rId48"/>
    <p:sldId id="590" r:id="rId49"/>
    <p:sldId id="603" r:id="rId50"/>
    <p:sldId id="609" r:id="rId51"/>
  </p:sldIdLst>
  <p:sldSz cx="9144000" cy="6858000" type="screen4x3"/>
  <p:notesSz cx="7010400" cy="9296400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4" d="100"/>
          <a:sy n="104" d="100"/>
        </p:scale>
        <p:origin x="14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85E765FF-0249-4326-9D3C-57CD116BB2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87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Tahoma" pitchFamily="34" charset="0"/>
              </a:defRPr>
            </a:lvl1pPr>
          </a:lstStyle>
          <a:p>
            <a:fld id="{22971865-56E1-4A98-8B9A-C85F9958A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67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F3AFB6-632C-4C69-9DDC-CEA6043BCC9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50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10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90% of pertussis deaths occur in infants too young to be vaccinated, this is why it is so important to focus our prevention efforts on protecting infants.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 marL="757066" indent="-291179" eaLnBrk="0" hangingPunct="0"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64717" indent="-232943" eaLnBrk="0" hangingPunct="0"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30604" indent="-232943" eaLnBrk="0" hangingPunct="0"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96491" indent="-232943" eaLnBrk="0" hangingPunct="0"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B77962AF-6267-4439-963D-67F8F7A69F30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2572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A2E95-8CA5-4623-853D-6874C4D69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83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D60935C-8A4A-498A-A7A9-0BFBF44F0B3D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33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7E233-E94D-4E7E-A7AF-DC19FB3C0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03BA-CA2A-4226-92F6-0DF40E67E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F493-D2F7-4B57-BE93-CD09176E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DF97D7-5F98-4ACF-8AFD-8E437377D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3E4B42-47EC-47B5-9B72-CCCB1F23D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55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0" y="1981200"/>
            <a:ext cx="655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6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1A23-B020-44FB-903E-3F2A32523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3839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11D8-DC1F-4AEE-AE1C-7390AF8AB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9316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CAF3-4AB2-4A2A-BA42-185565C76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788618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6990-9222-4583-B7C4-BC3A19973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92601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63CF-CEE8-4D03-BAE8-AC881AB0C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2779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C6EE-6742-4CD7-BD43-BD871CD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9714-7912-45BB-AD0D-E63ED54BC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071814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33F3-BD6E-479D-B158-47CDCB21D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35955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459F3-74A5-43A2-A68A-B699D7191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700304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8781-C54A-45BF-9AD9-5C537916DB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18824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600E-ABDB-4114-AC96-D2345C79D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019911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BCB-8AEA-477C-AF47-9B489FFD2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947870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2023-9515-4B9E-9006-9B78426C6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284251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3462-401A-4B27-8BB2-E6FD2D986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160280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E683EC-F29C-4F57-83F8-0D4329B06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52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611B-4DAC-4293-8FC7-090C4E5F5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04533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C1B2-DC5D-46BE-BE09-EB1C171DC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8C97C-264E-4AF7-A307-C7D53BEE2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805608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D5594C2-B635-462F-ABBE-1636632F1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60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C756-92D8-49CA-ACBF-297801318A04}" type="datetimeFigureOut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E59C-DE78-4B91-A8E3-B54C7DBE4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5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5320-356D-4338-AC7D-BD262F8297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6003-DA21-4978-A3C2-D85AF13D01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A13A-C4D0-4882-BB2F-0AE12EA78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AB36-8B37-47D1-80AD-88AABA9B9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416D-03B1-4067-B3BB-6931266CE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4970-384C-413D-BC93-F759D603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161EE2-93B3-468C-9A8F-1AAB67872F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9" r:id="rId14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9D0EDFEC-9AD3-45DF-96B9-74D609AF0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5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811" r:id="rId18"/>
  </p:sldLayoutIdLst>
  <p:transition>
    <p:fade thruBlk="1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othertobaby.org/healthcare-professional-referral-form/" TargetMode="External"/><Relationship Id="rId2" Type="http://schemas.openxmlformats.org/officeDocument/2006/relationships/hyperlink" Target="https://mothertobaby.org/pregnancy-breastfeeding-exposures/covid-19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hyperlink" Target="http://www.cdc.gov/vaccines/pubs/preg-guide.htm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6.png"/><Relationship Id="rId4" Type="http://schemas.openxmlformats.org/officeDocument/2006/relationships/hyperlink" Target="http://www.mothertobaby.org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76200"/>
            <a:ext cx="3962400" cy="10668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Nebraska TIS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962400" y="1143000"/>
            <a:ext cx="4724400" cy="49831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 sz="3200" b="1">
                <a:solidFill>
                  <a:schemeClr val="tx1"/>
                </a:solidFill>
              </a:rPr>
              <a:t>Service</a:t>
            </a:r>
            <a:r>
              <a:rPr lang="en-US" altLang="en-US" sz="4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– Toll-free phone consultation to patients or health care providers about exposures during pregnancy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 sz="3200" b="1">
                <a:solidFill>
                  <a:schemeClr val="tx1"/>
                </a:solidFill>
              </a:rPr>
              <a:t>Education</a:t>
            </a:r>
            <a:r>
              <a:rPr lang="en-US" altLang="en-US" sz="2000" b="1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– to public and academic groups, including medical, nursing, genetic counseling, pharmacy and others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 sz="2000" b="1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 sz="3200" b="1">
                <a:solidFill>
                  <a:schemeClr val="tx1"/>
                </a:solidFill>
              </a:rPr>
              <a:t>Research</a:t>
            </a:r>
            <a:r>
              <a:rPr lang="en-US" altLang="en-US" sz="2000">
                <a:solidFill>
                  <a:schemeClr val="tx1"/>
                </a:solidFill>
              </a:rPr>
              <a:t> – collaborative projects looking at outcomes of exposures to specific agents</a:t>
            </a: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4625"/>
            <a:ext cx="3657600" cy="6523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95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600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Principle II </a:t>
            </a:r>
            <a:br>
              <a:rPr lang="en-US" dirty="0"/>
            </a:br>
            <a:r>
              <a:rPr lang="en-US" sz="3200" dirty="0"/>
              <a:t>Susceptibility dependent on genotype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8610600" cy="3886200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FontTx/>
              <a:buNone/>
            </a:pPr>
            <a:r>
              <a:rPr lang="en-US" altLang="en-US" sz="2000" u="sng"/>
              <a:t>Exposure</a:t>
            </a:r>
            <a:r>
              <a:rPr lang="en-US" altLang="en-US" sz="2000"/>
              <a:t>		</a:t>
            </a:r>
            <a:r>
              <a:rPr lang="en-US" altLang="en-US" sz="2000" u="sng"/>
              <a:t>Genetic Basis</a:t>
            </a:r>
            <a:r>
              <a:rPr lang="en-US" altLang="en-US" sz="2000"/>
              <a:t>		</a:t>
            </a:r>
            <a:r>
              <a:rPr lang="en-US" altLang="en-US" sz="2000" u="sng"/>
              <a:t>Outcome</a:t>
            </a:r>
            <a:endParaRPr lang="en-US" altLang="en-US" sz="2000"/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en-US" altLang="en-US" sz="1800"/>
              <a:t>Phenytoin	Deficient epoxide hydrolase	Embryopathy</a:t>
            </a:r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en-US" altLang="en-US" sz="1800"/>
              <a:t>Alcohol		Alleles of ADH and ALDH		FAS</a:t>
            </a:r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en-US" altLang="en-US" sz="1800"/>
              <a:t>Smoking	TGF alpha alleles		Oral clefts</a:t>
            </a:r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en-US" altLang="en-US" sz="1800"/>
              <a:t>Retinoic acid	Distribution of cell receptor	Embryopathy</a:t>
            </a:r>
          </a:p>
        </p:txBody>
      </p:sp>
    </p:spTree>
    <p:extLst>
      <p:ext uri="{BB962C8B-B14F-4D97-AF65-F5344CB8AC3E}">
        <p14:creationId xmlns:p14="http://schemas.microsoft.com/office/powerpoint/2010/main" val="173093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slide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490538"/>
            <a:ext cx="8469313" cy="5875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1798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ca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00924"/>
            <a:ext cx="7518290" cy="500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6002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Dilantin Teratogenicity:</a:t>
            </a:r>
            <a:br>
              <a:rPr lang="en-US" sz="4900" dirty="0"/>
            </a:br>
            <a:r>
              <a:rPr lang="en-US" sz="3100" dirty="0"/>
              <a:t>partially dependent on fetal epoxide hydrolase activity</a:t>
            </a:r>
          </a:p>
        </p:txBody>
      </p:sp>
    </p:spTree>
    <p:extLst>
      <p:ext uri="{BB962C8B-B14F-4D97-AF65-F5344CB8AC3E}">
        <p14:creationId xmlns:p14="http://schemas.microsoft.com/office/powerpoint/2010/main" val="292835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/>
              <a:t>Genetic</a:t>
            </a:r>
            <a:r>
              <a:rPr lang="en-US" sz="4000" dirty="0"/>
              <a:t> </a:t>
            </a:r>
            <a:r>
              <a:rPr lang="en-US" sz="4900" dirty="0"/>
              <a:t>susceptibility</a:t>
            </a:r>
            <a:br>
              <a:rPr lang="en-US" sz="4000" dirty="0"/>
            </a:br>
            <a:r>
              <a:rPr lang="en-US" sz="4000" dirty="0"/>
              <a:t>Smoking and oral clefts</a:t>
            </a:r>
          </a:p>
        </p:txBody>
      </p:sp>
      <p:graphicFrame>
        <p:nvGraphicFramePr>
          <p:cNvPr id="129046" name="Group 22"/>
          <p:cNvGraphicFramePr>
            <a:graphicFrameLocks noGrp="1"/>
          </p:cNvGraphicFramePr>
          <p:nvPr>
            <p:ph type="tbl" idx="1"/>
          </p:nvPr>
        </p:nvGraphicFramePr>
        <p:xfrm>
          <a:off x="1219200" y="1981200"/>
          <a:ext cx="6553200" cy="41148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Non-smokers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&gt;10 cigarettes/day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Normal TGF-alpha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TAQ LC2 variant allele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31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dirty="0"/>
              <a:t>Pharmacogenomics</a:t>
            </a:r>
          </a:p>
        </p:txBody>
      </p:sp>
      <p:pic>
        <p:nvPicPr>
          <p:cNvPr id="6451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7543800" cy="4953000"/>
          </a:xfrm>
        </p:spPr>
      </p:pic>
    </p:spTree>
    <p:extLst>
      <p:ext uri="{BB962C8B-B14F-4D97-AF65-F5344CB8AC3E}">
        <p14:creationId xmlns:p14="http://schemas.microsoft.com/office/powerpoint/2010/main" val="87685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362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Principle III</a:t>
            </a:r>
            <a:br>
              <a:rPr lang="en-US" sz="4400" dirty="0"/>
            </a:br>
            <a:r>
              <a:rPr lang="en-US" sz="3600" dirty="0"/>
              <a:t>Nature of damage depends on timing of exposure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Period when a structure is sensitive to insult….leads to permanent damage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Generally just prior to or during appearance of the structure in the embryo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Functional maturation take longer than structural development</a:t>
            </a:r>
          </a:p>
        </p:txBody>
      </p:sp>
    </p:spTree>
    <p:extLst>
      <p:ext uri="{BB962C8B-B14F-4D97-AF65-F5344CB8AC3E}">
        <p14:creationId xmlns:p14="http://schemas.microsoft.com/office/powerpoint/2010/main" val="71944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94638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Timing of Exposure</a:t>
            </a:r>
          </a:p>
        </p:txBody>
      </p:sp>
    </p:spTree>
    <p:extLst>
      <p:ext uri="{BB962C8B-B14F-4D97-AF65-F5344CB8AC3E}">
        <p14:creationId xmlns:p14="http://schemas.microsoft.com/office/powerpoint/2010/main" val="8105568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Gestational Age and </a:t>
            </a:r>
            <a:r>
              <a:rPr lang="en-US" sz="4400" dirty="0" err="1"/>
              <a:t>Teratogenic</a:t>
            </a:r>
            <a:r>
              <a:rPr lang="en-US" sz="4400" dirty="0"/>
              <a:t> Exposure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7467600" cy="3962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Post-fertilization days 0 to 15: miscarriage, fetal death</a:t>
            </a:r>
          </a:p>
          <a:p>
            <a:pPr eaLnBrk="1" fontAlgn="auto" hangingPunct="1"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Post-fertilization days 15 to 60: fetal death, major malformations, growth retardation, impaired IQ</a:t>
            </a:r>
          </a:p>
          <a:p>
            <a:pPr eaLnBrk="1" fontAlgn="auto" hangingPunct="1"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Post-fertilization days 60 to 80:  fetal death, vascular disruption caused by hypoxia, hemorrhage, and tissue loss </a:t>
            </a:r>
          </a:p>
          <a:p>
            <a:pPr eaLnBrk="1" fontAlgn="auto" hangingPunct="1"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Second or third trimester:  stillbirth, growth retardation, impaired IQ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9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600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Principle IV</a:t>
            </a:r>
            <a:br>
              <a:rPr lang="en-US" sz="4000" dirty="0"/>
            </a:br>
            <a:r>
              <a:rPr lang="en-US" sz="3200" dirty="0"/>
              <a:t>Rate and Severity are Dose-</a:t>
            </a:r>
            <a:r>
              <a:rPr lang="en-US" sz="3200" dirty="0" err="1"/>
              <a:t>dependant</a:t>
            </a:r>
            <a:endParaRPr lang="en-US" sz="32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eaLnBrk="1" hangingPunct="1"/>
            <a:r>
              <a:rPr lang="en-US" altLang="en-US"/>
              <a:t>A dose-response relationship is observed.  The greater the exposure during pregnancy, the more severe the phenotypic effect.</a:t>
            </a:r>
          </a:p>
          <a:p>
            <a:pPr eaLnBrk="1" hangingPunct="1"/>
            <a:r>
              <a:rPr lang="en-US" altLang="en-US"/>
              <a:t>The nature of the manifestation may vary depending on the threshold for malformations, embryolethality, and functional deficits</a:t>
            </a:r>
          </a:p>
        </p:txBody>
      </p:sp>
    </p:spTree>
    <p:extLst>
      <p:ext uri="{BB962C8B-B14F-4D97-AF65-F5344CB8AC3E}">
        <p14:creationId xmlns:p14="http://schemas.microsoft.com/office/powerpoint/2010/main" val="2861791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881813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Dose and Duration of Exposure</a:t>
            </a:r>
          </a:p>
        </p:txBody>
      </p:sp>
    </p:spTree>
    <p:extLst>
      <p:ext uri="{BB962C8B-B14F-4D97-AF65-F5344CB8AC3E}">
        <p14:creationId xmlns:p14="http://schemas.microsoft.com/office/powerpoint/2010/main" val="3456608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553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Background Risk</a:t>
            </a:r>
          </a:p>
        </p:txBody>
      </p:sp>
      <p:pic>
        <p:nvPicPr>
          <p:cNvPr id="17411" name="Picture 4" descr="Scan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4146550" cy="3943350"/>
          </a:xfr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752600"/>
            <a:ext cx="3216275" cy="4114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</a:rPr>
              <a:t>The general population risk for a baby to have a congenital anomaly is 3%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</a:rPr>
              <a:t>Our goal is to limit the impact of medications and other exposures on that baseline risk</a:t>
            </a:r>
          </a:p>
        </p:txBody>
      </p:sp>
    </p:spTree>
    <p:extLst>
      <p:ext uri="{BB962C8B-B14F-4D97-AF65-F5344CB8AC3E}">
        <p14:creationId xmlns:p14="http://schemas.microsoft.com/office/powerpoint/2010/main" val="231840352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/>
              <a:t>Principle V</a:t>
            </a:r>
            <a:br>
              <a:rPr lang="en-US" sz="4000" dirty="0"/>
            </a:br>
            <a:r>
              <a:rPr lang="en-US" sz="3200" dirty="0"/>
              <a:t>Syndrome of outcomes is specific to the toxicant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/>
              <a:t>Likely due to access of chemical to susceptible tissues, metabolic pathways, receptors in particular structures…..</a:t>
            </a:r>
          </a:p>
          <a:p>
            <a:pPr eaLnBrk="1" hangingPunct="1"/>
            <a:r>
              <a:rPr lang="en-US" altLang="en-US"/>
              <a:t>Examples:</a:t>
            </a:r>
          </a:p>
          <a:p>
            <a:pPr lvl="1" eaLnBrk="1" hangingPunct="1"/>
            <a:r>
              <a:rPr lang="en-US" altLang="en-US"/>
              <a:t>Thalidomide…phocomelia</a:t>
            </a:r>
          </a:p>
          <a:p>
            <a:pPr lvl="1" eaLnBrk="1" hangingPunct="1"/>
            <a:r>
              <a:rPr lang="en-US" altLang="en-US"/>
              <a:t>Alcohol…characteristic facies, growth retardation, functional deficits</a:t>
            </a:r>
          </a:p>
        </p:txBody>
      </p:sp>
    </p:spTree>
    <p:extLst>
      <p:ext uri="{BB962C8B-B14F-4D97-AF65-F5344CB8AC3E}">
        <p14:creationId xmlns:p14="http://schemas.microsoft.com/office/powerpoint/2010/main" val="2495546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/>
          <a:p>
            <a:pPr eaLnBrk="1" hangingPunct="1"/>
            <a:r>
              <a:rPr lang="en-US" sz="4800" dirty="0"/>
              <a:t>Alcohol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5638800" cy="5638800"/>
          </a:xfrm>
        </p:spPr>
        <p:txBody>
          <a:bodyPr>
            <a:noAutofit/>
          </a:bodyPr>
          <a:lstStyle/>
          <a:p>
            <a:pPr marL="566928" indent="-4572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D4F53"/>
                </a:solidFill>
                <a:latin typeface="Tahoma" pitchFamily="34" charset="0"/>
              </a:rPr>
              <a:t>Pregnancy loss</a:t>
            </a:r>
          </a:p>
          <a:p>
            <a:pPr marL="566928" indent="-4572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D4F53"/>
                </a:solidFill>
                <a:latin typeface="Tahoma" pitchFamily="34" charset="0"/>
              </a:rPr>
              <a:t>Fetal Alcohol Syndrome:</a:t>
            </a:r>
          </a:p>
          <a:p>
            <a:pPr marL="754380" lvl="1" indent="-34290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60C30"/>
                </a:solidFill>
                <a:latin typeface="Tahoma" pitchFamily="34" charset="0"/>
              </a:rPr>
              <a:t>Growth retardation</a:t>
            </a:r>
          </a:p>
          <a:p>
            <a:pPr marL="754380" lvl="1" indent="-34290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60C30"/>
                </a:solidFill>
                <a:latin typeface="Tahoma" pitchFamily="34" charset="0"/>
              </a:rPr>
              <a:t>Central nervous system dysfunction (mental retardation, hyperactivity)</a:t>
            </a:r>
          </a:p>
          <a:p>
            <a:pPr marL="754380" lvl="1" indent="-34290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60C30"/>
                </a:solidFill>
                <a:latin typeface="Tahoma" pitchFamily="34" charset="0"/>
              </a:rPr>
              <a:t>Characteristic facial features</a:t>
            </a:r>
          </a:p>
          <a:p>
            <a:pPr marL="754380" lvl="1" indent="-34290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60C30"/>
                </a:solidFill>
                <a:latin typeface="Tahoma" pitchFamily="34" charset="0"/>
              </a:rPr>
              <a:t>Malformations</a:t>
            </a:r>
            <a:endParaRPr lang="en-US" dirty="0">
              <a:solidFill>
                <a:srgbClr val="4D4F53"/>
              </a:solidFill>
              <a:latin typeface="Tahoma" pitchFamily="34" charset="0"/>
            </a:endParaRPr>
          </a:p>
          <a:p>
            <a:pPr marL="566928" indent="-4572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D4F53"/>
                </a:solidFill>
                <a:latin typeface="Tahoma" pitchFamily="34" charset="0"/>
              </a:rPr>
              <a:t>Binge drinking (4 or more drinks on occasion may be at least as risky as daily use of moderate amounts</a:t>
            </a:r>
          </a:p>
          <a:p>
            <a:pPr marL="566928" indent="-4572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D4F53"/>
                </a:solidFill>
                <a:latin typeface="Tahoma" pitchFamily="34" charset="0"/>
              </a:rPr>
              <a:t>Concentration in </a:t>
            </a:r>
            <a:r>
              <a:rPr lang="en-US" dirty="0" err="1">
                <a:solidFill>
                  <a:srgbClr val="4D4F53"/>
                </a:solidFill>
                <a:latin typeface="Tahoma" pitchFamily="34" charset="0"/>
              </a:rPr>
              <a:t>breastmilk</a:t>
            </a:r>
            <a:r>
              <a:rPr lang="en-US" dirty="0">
                <a:solidFill>
                  <a:srgbClr val="4D4F53"/>
                </a:solidFill>
                <a:latin typeface="Tahoma" pitchFamily="34" charset="0"/>
              </a:rPr>
              <a:t> is equal to maternal blood concentrations; more than one drink a day may cause infant drowsiness &amp; delays </a:t>
            </a:r>
          </a:p>
        </p:txBody>
      </p:sp>
      <p:pic>
        <p:nvPicPr>
          <p:cNvPr id="20484" name="Picture 2" descr="Scan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762000"/>
            <a:ext cx="3625850" cy="243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3657600"/>
            <a:ext cx="251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ahoma" pitchFamily="34" charset="0"/>
              </a:rPr>
              <a:t>Conover EA, Jones KL. 2012. Safety concerns regarding binge drinking in pregnancy. Birth Defects Research (Part A) 94:570-575.</a:t>
            </a:r>
          </a:p>
        </p:txBody>
      </p:sp>
    </p:spTree>
    <p:extLst>
      <p:ext uri="{BB962C8B-B14F-4D97-AF65-F5344CB8AC3E}">
        <p14:creationId xmlns:p14="http://schemas.microsoft.com/office/powerpoint/2010/main" val="222763261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slide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8313"/>
            <a:ext cx="8686800" cy="59213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/>
              <a:t>Principle VI</a:t>
            </a:r>
            <a:br>
              <a:rPr lang="en-US" sz="4000" dirty="0"/>
            </a:br>
            <a:r>
              <a:rPr lang="en-US" sz="3600" dirty="0"/>
              <a:t>Specific mechanisms of action lead to the abnormal development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Mutations of genes critical for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Chromosomal damage (radiation)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Receptor-ligand interactions (hormones)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Enzyme inhibition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Interference with cell-cell interactions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29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Hot Topics</a:t>
            </a:r>
          </a:p>
        </p:txBody>
      </p:sp>
      <p:pic>
        <p:nvPicPr>
          <p:cNvPr id="308227" name="Picture 3" descr="Scan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219200"/>
            <a:ext cx="3265329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1319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slide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428625"/>
            <a:ext cx="8801100" cy="60007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800" dirty="0" err="1"/>
              <a:t>iPledge</a:t>
            </a:r>
            <a:endParaRPr lang="en-US" sz="4800" dirty="0"/>
          </a:p>
        </p:txBody>
      </p:sp>
      <p:pic>
        <p:nvPicPr>
          <p:cNvPr id="282628" name="Picture 4" descr="accutane pil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400"/>
            <a:ext cx="2618806" cy="1905000"/>
          </a:xfrm>
          <a:noFill/>
          <a:ln/>
        </p:spPr>
      </p:pic>
      <p:sp>
        <p:nvSpPr>
          <p:cNvPr id="282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99806" y="1295400"/>
            <a:ext cx="5686994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2 forms of effective contraception during the 1 month before through 1 month after </a:t>
            </a:r>
            <a:r>
              <a:rPr lang="en-US" dirty="0" err="1"/>
              <a:t>isotretinoin</a:t>
            </a:r>
            <a:r>
              <a:rPr lang="en-US" dirty="0"/>
              <a:t> therapy</a:t>
            </a:r>
          </a:p>
          <a:p>
            <a:pPr>
              <a:lnSpc>
                <a:spcPct val="90000"/>
              </a:lnSpc>
            </a:pPr>
            <a:r>
              <a:rPr lang="en-US" dirty="0"/>
              <a:t>2 negative urine or blood pregnancy tests prior to therapy, and pregnancy test repeated each month patient is on </a:t>
            </a:r>
            <a:r>
              <a:rPr lang="en-US" dirty="0" err="1"/>
              <a:t>isotretinoin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iPledge</a:t>
            </a:r>
            <a:r>
              <a:rPr lang="en-US" dirty="0"/>
              <a:t> system verifies all criteria have been met, and gives pharmacist permission to dispense medication</a:t>
            </a:r>
          </a:p>
          <a:p>
            <a:pPr>
              <a:lnSpc>
                <a:spcPct val="90000"/>
              </a:lnSpc>
            </a:pPr>
            <a:r>
              <a:rPr lang="en-US" dirty="0"/>
              <a:t>122 pregnancies in 1</a:t>
            </a:r>
            <a:r>
              <a:rPr lang="en-US" baseline="30000" dirty="0"/>
              <a:t>st</a:t>
            </a:r>
            <a:r>
              <a:rPr lang="en-US" dirty="0"/>
              <a:t> year of use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957072" y="1158240"/>
            <a:ext cx="6038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dirty="0">
                <a:hlinkClick r:id="rId2"/>
              </a:rPr>
              <a:t>https://mothertobaby.org/pregnancy-breastfeeding-exposures/covid-19/</a:t>
            </a:r>
            <a:endParaRPr lang="en-US" altLang="en-US" sz="1350" dirty="0">
              <a:latin typeface="Century Gothic" panose="020B0502020202020204" pitchFamily="34" charset="0"/>
            </a:endParaRP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963167" y="5671257"/>
            <a:ext cx="71444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solidFill>
                  <a:srgbClr val="1E1E1E"/>
                </a:solidFill>
                <a:latin typeface="Open Sans"/>
              </a:rPr>
              <a:t>Health care providers can refer pregnant and breastfeeding patients with known or suspected COVID-19 infection at the following link </a:t>
            </a:r>
            <a:r>
              <a:rPr lang="en-US" altLang="en-US" sz="1350" dirty="0">
                <a:solidFill>
                  <a:srgbClr val="3482B5"/>
                </a:solidFill>
                <a:latin typeface="Open Sans"/>
                <a:hlinkClick r:id="rId3"/>
              </a:rPr>
              <a:t>https://mothertobaby.org/healthcare-professional-referral-form/</a:t>
            </a:r>
            <a:r>
              <a:rPr lang="en-US" altLang="en-US" sz="1350" dirty="0">
                <a:solidFill>
                  <a:srgbClr val="1E1E1E"/>
                </a:solidFill>
                <a:latin typeface="Open Sans"/>
              </a:rPr>
              <a:t> or by calling MotherToBaby Pregnancy Studies at (877) 311-8972.</a:t>
            </a:r>
            <a:endParaRPr lang="en-US" altLang="en-US" sz="1350" dirty="0">
              <a:latin typeface="Century Gothic" panose="020B0502020202020204" pitchFamily="34" charset="0"/>
            </a:endParaRPr>
          </a:p>
        </p:txBody>
      </p:sp>
      <p:sp>
        <p:nvSpPr>
          <p:cNvPr id="79876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/>
              <a:t>COVID-19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76400"/>
            <a:ext cx="7117039" cy="39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4709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533400"/>
          </a:xfrm>
        </p:spPr>
        <p:txBody>
          <a:bodyPr>
            <a:noAutofit/>
          </a:bodyPr>
          <a:lstStyle/>
          <a:p>
            <a:r>
              <a:rPr lang="en-US" sz="4800" dirty="0"/>
              <a:t>Immunizations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6400800" cy="55626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Char char="•"/>
            </a:pPr>
            <a:r>
              <a:rPr lang="en-US" sz="2800" dirty="0">
                <a:solidFill>
                  <a:srgbClr val="4D4F53"/>
                </a:solidFill>
              </a:rPr>
              <a:t>General Recommendations :</a:t>
            </a:r>
          </a:p>
          <a:p>
            <a:pPr marL="381000" lvl="1" indent="0">
              <a:buFontTx/>
              <a:buChar char="•"/>
            </a:pPr>
            <a:r>
              <a:rPr lang="en-US" sz="2400" dirty="0">
                <a:solidFill>
                  <a:srgbClr val="4D4F53"/>
                </a:solidFill>
              </a:rPr>
              <a:t>Women can receive appropriate vaccines during pregnancy and breastfeeding </a:t>
            </a:r>
          </a:p>
          <a:p>
            <a:pPr marL="381000" lvl="1" indent="0">
              <a:buFontTx/>
              <a:buChar char="•"/>
            </a:pPr>
            <a:r>
              <a:rPr lang="en-US" sz="2400" dirty="0">
                <a:solidFill>
                  <a:srgbClr val="4D4F53"/>
                </a:solidFill>
              </a:rPr>
              <a:t>Inactivated, recombinant, subunit, polysaccharide, and conjugate vaccines, as well as toxoids, pose no risk for mothers who are breastfeeding or for their infants." </a:t>
            </a:r>
          </a:p>
          <a:p>
            <a:pPr marL="0" indent="0">
              <a:buFontTx/>
              <a:buChar char="•"/>
            </a:pPr>
            <a:r>
              <a:rPr lang="en-US" sz="2800" b="1" dirty="0"/>
              <a:t>Caution is used with live organisms</a:t>
            </a:r>
            <a:r>
              <a:rPr lang="en-US" sz="2800" dirty="0"/>
              <a:t> </a:t>
            </a:r>
          </a:p>
          <a:p>
            <a:pPr marL="381000" lvl="1" indent="0">
              <a:buFontTx/>
              <a:buChar char="•"/>
            </a:pPr>
            <a:r>
              <a:rPr lang="en-US" sz="2400" dirty="0"/>
              <a:t>Varicella</a:t>
            </a:r>
          </a:p>
          <a:p>
            <a:pPr marL="381000" lvl="1" indent="0">
              <a:buFontTx/>
              <a:buChar char="•"/>
            </a:pPr>
            <a:r>
              <a:rPr lang="en-US" sz="2400" dirty="0"/>
              <a:t>MMR</a:t>
            </a:r>
          </a:p>
          <a:p>
            <a:pPr marL="0" indent="0"/>
            <a:r>
              <a:rPr lang="en-US" dirty="0">
                <a:hlinkClick r:id="rId2"/>
              </a:rPr>
              <a:t>http://www.cdc.gov/vaccines/pubs/preg-guide.htm</a:t>
            </a:r>
            <a:endParaRPr lang="en-US" dirty="0"/>
          </a:p>
          <a:p>
            <a:pPr marL="0" indent="0">
              <a:buFontTx/>
              <a:buChar char="•"/>
            </a:pPr>
            <a:endParaRPr lang="en-US" sz="1800" dirty="0"/>
          </a:p>
          <a:p>
            <a:pPr marL="0" indent="0"/>
            <a:endParaRPr lang="en-US" sz="1800" dirty="0"/>
          </a:p>
        </p:txBody>
      </p:sp>
      <p:pic>
        <p:nvPicPr>
          <p:cNvPr id="11269" name="Picture 7" descr="MCj030375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71600"/>
            <a:ext cx="1672987" cy="2819400"/>
          </a:xfrm>
        </p:spPr>
      </p:pic>
    </p:spTree>
    <p:extLst>
      <p:ext uri="{BB962C8B-B14F-4D97-AF65-F5344CB8AC3E}">
        <p14:creationId xmlns:p14="http://schemas.microsoft.com/office/powerpoint/2010/main" val="450946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06900"/>
            <a:ext cx="7315200" cy="1765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Vaccination strategies to protect infants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31" b="6407"/>
          <a:stretch>
            <a:fillRect/>
          </a:stretch>
        </p:blipFill>
        <p:spPr bwMode="auto">
          <a:xfrm>
            <a:off x="4572000" y="457200"/>
            <a:ext cx="4212091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983574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629400" cy="9144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/>
              <a:t>Causes of Malformations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6576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Genetic 28%</a:t>
            </a:r>
          </a:p>
          <a:p>
            <a:pPr eaLnBrk="1" hangingPunct="1"/>
            <a:r>
              <a:rPr lang="en-US" altLang="en-US" sz="2800"/>
              <a:t>Toxicants 3%</a:t>
            </a:r>
          </a:p>
          <a:p>
            <a:pPr eaLnBrk="1" hangingPunct="1"/>
            <a:r>
              <a:rPr lang="en-US" altLang="en-US" sz="2800"/>
              <a:t>Uterine factors and twinning 3%</a:t>
            </a:r>
          </a:p>
          <a:p>
            <a:pPr eaLnBrk="1" hangingPunct="1"/>
            <a:r>
              <a:rPr lang="en-US" altLang="en-US" sz="2800"/>
              <a:t>Multifactorial 23%</a:t>
            </a:r>
          </a:p>
          <a:p>
            <a:pPr eaLnBrk="1" hangingPunct="1"/>
            <a:r>
              <a:rPr lang="en-US" altLang="en-US" sz="2800"/>
              <a:t>Unknown 43%</a:t>
            </a:r>
          </a:p>
        </p:txBody>
      </p:sp>
      <p:pic>
        <p:nvPicPr>
          <p:cNvPr id="18436" name="Picture 5" descr="slide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209800"/>
            <a:ext cx="3886200" cy="2819400"/>
          </a:xfrm>
          <a:noFill/>
        </p:spPr>
      </p:pic>
    </p:spTree>
    <p:extLst>
      <p:ext uri="{BB962C8B-B14F-4D97-AF65-F5344CB8AC3E}">
        <p14:creationId xmlns:p14="http://schemas.microsoft.com/office/powerpoint/2010/main" val="101928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err="1">
                <a:latin typeface="Century Gothic" pitchFamily="34" charset="0"/>
              </a:rPr>
              <a:t>Tdap</a:t>
            </a:r>
            <a:r>
              <a:rPr lang="en-US" sz="4400" dirty="0">
                <a:latin typeface="Century Gothic" pitchFamily="34" charset="0"/>
              </a:rPr>
              <a:t> in Pregnant Women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066800"/>
            <a:ext cx="6705600" cy="5105400"/>
          </a:xfrm>
        </p:spPr>
        <p:txBody>
          <a:bodyPr>
            <a:noAutofit/>
          </a:bodyPr>
          <a:lstStyle/>
          <a:p>
            <a:pPr eaLnBrk="1" hangingPunct="1">
              <a:buClr>
                <a:srgbClr val="A9A57C"/>
              </a:buClr>
              <a:buFont typeface="Arial" charset="0"/>
              <a:buChar char="•"/>
              <a:defRPr/>
            </a:pPr>
            <a:r>
              <a:rPr lang="en-US" sz="1800" dirty="0">
                <a:solidFill>
                  <a:srgbClr val="2F2B20"/>
                </a:solidFill>
              </a:rPr>
              <a:t>ACIP recommends a Tdap immunization in all pregnant women.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Health-care personnel should administer a dose of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Tdap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during each pregnancy </a:t>
            </a:r>
            <a:r>
              <a:rPr lang="en-US" sz="1800" i="1" dirty="0">
                <a:solidFill>
                  <a:srgbClr val="FF0000"/>
                </a:solidFill>
              </a:rPr>
              <a:t>irrespective</a:t>
            </a:r>
            <a:r>
              <a:rPr lang="en-US" sz="18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of the patient’s prior history of receiving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Tdap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eaLnBrk="1" hangingPunct="1">
              <a:buClr>
                <a:srgbClr val="A9A57C"/>
              </a:buClr>
              <a:buFont typeface="Arial" charset="0"/>
              <a:buChar char="•"/>
              <a:defRPr/>
            </a:pPr>
            <a:r>
              <a:rPr lang="en-US" sz="1800" dirty="0">
                <a:solidFill>
                  <a:srgbClr val="2F2B20"/>
                </a:solidFill>
              </a:rPr>
              <a:t>To maximize the maternal antibody response and passive antibody transfer to the infant, </a:t>
            </a:r>
            <a:r>
              <a:rPr lang="en-US" sz="1800" dirty="0">
                <a:solidFill>
                  <a:srgbClr val="FF0000"/>
                </a:solidFill>
              </a:rPr>
              <a:t>optimal timing for </a:t>
            </a:r>
            <a:r>
              <a:rPr lang="en-US" sz="1800" dirty="0" err="1">
                <a:solidFill>
                  <a:srgbClr val="FF0000"/>
                </a:solidFill>
              </a:rPr>
              <a:t>Tdap</a:t>
            </a:r>
            <a:r>
              <a:rPr lang="en-US" sz="1800" dirty="0">
                <a:solidFill>
                  <a:srgbClr val="FF0000"/>
                </a:solidFill>
              </a:rPr>
              <a:t> administration is between 27 and 36 weeks gestation. </a:t>
            </a:r>
          </a:p>
          <a:p>
            <a:pPr eaLnBrk="1" hangingPunct="1">
              <a:buClr>
                <a:srgbClr val="A9A57C"/>
              </a:buClr>
              <a:buFont typeface="Arial" charset="0"/>
              <a:buChar char="•"/>
              <a:defRPr/>
            </a:pPr>
            <a:r>
              <a:rPr lang="en-US" sz="1800" dirty="0">
                <a:solidFill>
                  <a:srgbClr val="2F2B20"/>
                </a:solidFill>
              </a:rPr>
              <a:t>For women not previously vaccinated with </a:t>
            </a:r>
            <a:r>
              <a:rPr lang="en-US" sz="1800" dirty="0" err="1">
                <a:solidFill>
                  <a:srgbClr val="2F2B20"/>
                </a:solidFill>
              </a:rPr>
              <a:t>Tdap</a:t>
            </a:r>
            <a:r>
              <a:rPr lang="en-US" sz="1800" dirty="0">
                <a:solidFill>
                  <a:srgbClr val="2F2B20"/>
                </a:solidFill>
              </a:rPr>
              <a:t>, if </a:t>
            </a:r>
            <a:r>
              <a:rPr lang="en-US" sz="1800" dirty="0" err="1">
                <a:solidFill>
                  <a:srgbClr val="2F2B20"/>
                </a:solidFill>
              </a:rPr>
              <a:t>Tdap</a:t>
            </a:r>
            <a:r>
              <a:rPr lang="en-US" sz="1800" dirty="0">
                <a:solidFill>
                  <a:srgbClr val="2F2B20"/>
                </a:solidFill>
              </a:rPr>
              <a:t> is not administered during pregnancy, </a:t>
            </a:r>
            <a:r>
              <a:rPr lang="en-US" sz="1800" dirty="0" err="1">
                <a:solidFill>
                  <a:srgbClr val="2F2B20"/>
                </a:solidFill>
              </a:rPr>
              <a:t>Tdap</a:t>
            </a:r>
            <a:r>
              <a:rPr lang="en-US" sz="1800" dirty="0">
                <a:solidFill>
                  <a:srgbClr val="2F2B20"/>
                </a:solidFill>
              </a:rPr>
              <a:t> should be administered immediately postpartum.</a:t>
            </a:r>
          </a:p>
          <a:p>
            <a:pPr eaLnBrk="1" hangingPunct="1">
              <a:buClr>
                <a:srgbClr val="A9A57C"/>
              </a:buClr>
              <a:buFont typeface="Arial" charset="0"/>
              <a:buChar char="•"/>
              <a:defRPr/>
            </a:pPr>
            <a:r>
              <a:rPr lang="en-US" sz="1800" dirty="0">
                <a:solidFill>
                  <a:srgbClr val="2F2B20"/>
                </a:solidFill>
              </a:rPr>
              <a:t>2014 study published in JAMA (and numerous studies since then) did not detect an increase in adverse outcomes in exposed fetuses, and noted high concentrations of </a:t>
            </a:r>
            <a:r>
              <a:rPr lang="en-US" sz="1800" dirty="0" err="1">
                <a:solidFill>
                  <a:srgbClr val="2F2B20"/>
                </a:solidFill>
              </a:rPr>
              <a:t>pertussus</a:t>
            </a:r>
            <a:r>
              <a:rPr lang="en-US" sz="1800" dirty="0">
                <a:solidFill>
                  <a:srgbClr val="2F2B20"/>
                </a:solidFill>
              </a:rPr>
              <a:t> antibodies in newborns.  No impact on infant response to </a:t>
            </a:r>
            <a:r>
              <a:rPr lang="en-US" sz="1800" dirty="0" err="1">
                <a:solidFill>
                  <a:srgbClr val="2F2B20"/>
                </a:solidFill>
              </a:rPr>
              <a:t>DTaP</a:t>
            </a:r>
            <a:r>
              <a:rPr lang="en-US" sz="1800" dirty="0">
                <a:solidFill>
                  <a:srgbClr val="2F2B20"/>
                </a:solidFill>
              </a:rPr>
              <a:t> were found.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800" dirty="0"/>
          </a:p>
        </p:txBody>
      </p:sp>
      <p:pic>
        <p:nvPicPr>
          <p:cNvPr id="44036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143000"/>
            <a:ext cx="1890713" cy="1981200"/>
          </a:xfrm>
        </p:spPr>
      </p:pic>
    </p:spTree>
    <p:extLst>
      <p:ext uri="{BB962C8B-B14F-4D97-AF65-F5344CB8AC3E}">
        <p14:creationId xmlns:p14="http://schemas.microsoft.com/office/powerpoint/2010/main" val="64574393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latin typeface="Century Gothic" pitchFamily="34" charset="0"/>
              </a:rPr>
              <a:t>Maternal Diabetes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5257800" cy="4495800"/>
          </a:xfrm>
        </p:spPr>
        <p:txBody>
          <a:bodyPr/>
          <a:lstStyle/>
          <a:p>
            <a:pPr eaLnBrk="1" hangingPunct="1"/>
            <a:r>
              <a:rPr lang="en-US" altLang="en-US"/>
              <a:t>Preconception planning; poorly controlled diabetics may have as high as a 25% risk for fetal malformations</a:t>
            </a:r>
          </a:p>
          <a:p>
            <a:pPr eaLnBrk="1" hangingPunct="1"/>
            <a:r>
              <a:rPr lang="en-US" altLang="en-US"/>
              <a:t>If a patient is not adequately controlled by diet and exercise, insulin has traditionally been the treatment of choice</a:t>
            </a:r>
          </a:p>
          <a:p>
            <a:pPr eaLnBrk="1" hangingPunct="1"/>
            <a:r>
              <a:rPr lang="en-US" altLang="en-US"/>
              <a:t>Some oral hypoglycemic agents well studied in pregnancy and may be used as adjunct to insulin.</a:t>
            </a:r>
          </a:p>
          <a:p>
            <a:pPr eaLnBrk="1" hangingPunct="1">
              <a:buFontTx/>
              <a:buNone/>
            </a:pPr>
            <a:endParaRPr lang="en-US" altLang="en-US" sz="3100"/>
          </a:p>
        </p:txBody>
      </p:sp>
      <p:pic>
        <p:nvPicPr>
          <p:cNvPr id="65540" name="Picture 4" descr="Scan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219200"/>
            <a:ext cx="2420938" cy="3276600"/>
          </a:xfrm>
        </p:spPr>
      </p:pic>
    </p:spTree>
    <p:extLst>
      <p:ext uri="{BB962C8B-B14F-4D97-AF65-F5344CB8AC3E}">
        <p14:creationId xmlns:p14="http://schemas.microsoft.com/office/powerpoint/2010/main" val="1594074191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08888" cy="784225"/>
          </a:xfrm>
        </p:spPr>
        <p:txBody>
          <a:bodyPr/>
          <a:lstStyle/>
          <a:p>
            <a:pPr>
              <a:defRPr/>
            </a:pPr>
            <a:r>
              <a:rPr lang="en-US" dirty="0"/>
              <a:t>Marijuana</a:t>
            </a:r>
          </a:p>
        </p:txBody>
      </p:sp>
      <p:sp>
        <p:nvSpPr>
          <p:cNvPr id="82948" name="Content Placeholder 3"/>
          <p:cNvSpPr>
            <a:spLocks noGrp="1"/>
          </p:cNvSpPr>
          <p:nvPr>
            <p:ph sz="half" idx="2"/>
          </p:nvPr>
        </p:nvSpPr>
        <p:spPr>
          <a:xfrm>
            <a:off x="4464175" y="1040257"/>
            <a:ext cx="4613309" cy="5726938"/>
          </a:xfrm>
        </p:spPr>
        <p:txBody>
          <a:bodyPr/>
          <a:lstStyle/>
          <a:p>
            <a:r>
              <a:rPr lang="en-US" altLang="en-US" sz="1600" b="1" dirty="0"/>
              <a:t>Marijuana contains ~400 active chemicals, and may also contain contaminants such as other drugs or pesticides</a:t>
            </a:r>
          </a:p>
          <a:p>
            <a:r>
              <a:rPr lang="en-US" altLang="en-US" sz="1600" b="1" dirty="0">
                <a:solidFill>
                  <a:schemeClr val="accent2"/>
                </a:solidFill>
              </a:rPr>
              <a:t>Today’s marijuana up to 30x more potent than marijuana studied in the past</a:t>
            </a:r>
          </a:p>
          <a:p>
            <a:r>
              <a:rPr lang="en-US" altLang="en-US" sz="1600" b="1" dirty="0"/>
              <a:t>Long term use can affect fertility in men and women</a:t>
            </a:r>
          </a:p>
          <a:p>
            <a:r>
              <a:rPr lang="en-US" altLang="en-US" sz="1600" b="1" dirty="0"/>
              <a:t>Some studies show an association with birth defects like </a:t>
            </a:r>
            <a:r>
              <a:rPr lang="en-US" altLang="en-US" sz="1600" b="1" dirty="0" err="1"/>
              <a:t>gastroschisis</a:t>
            </a:r>
            <a:r>
              <a:rPr lang="en-US" altLang="en-US" sz="1600" b="1" dirty="0"/>
              <a:t>, but most do not</a:t>
            </a:r>
          </a:p>
          <a:p>
            <a:r>
              <a:rPr lang="en-US" altLang="en-US" sz="1600" b="1" dirty="0"/>
              <a:t>Studies show pregnancy complications like prematurity, low birth weight, and withdrawal symptoms after birth</a:t>
            </a:r>
          </a:p>
          <a:p>
            <a:r>
              <a:rPr lang="en-US" altLang="en-US" sz="1600" b="1" dirty="0"/>
              <a:t>Unknown as to whether marijuana can affect brain development of the baby</a:t>
            </a:r>
          </a:p>
          <a:p>
            <a:r>
              <a:rPr lang="en-US" altLang="en-US" sz="1600" b="1" dirty="0"/>
              <a:t>https://mothertobaby.org/fact-sheets/marijuana-pregnancy/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0257"/>
            <a:ext cx="4235575" cy="21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1411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27025"/>
            <a:ext cx="8078788" cy="1023938"/>
          </a:xfrm>
        </p:spPr>
        <p:txBody>
          <a:bodyPr/>
          <a:lstStyle/>
          <a:p>
            <a:pPr>
              <a:defRPr/>
            </a:pPr>
            <a:r>
              <a:rPr lang="en-US" dirty="0"/>
              <a:t>Alternative Medicine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08000" y="1350963"/>
            <a:ext cx="3805238" cy="4897437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4400" dirty="0"/>
              <a:t>Most herbal preparations and vitamin supplements have not been studied with regard to their effect on the fetus and breast-fed infant.</a:t>
            </a:r>
          </a:p>
          <a:p>
            <a:pPr>
              <a:defRPr/>
            </a:pPr>
            <a:r>
              <a:rPr lang="en-US" sz="4400" dirty="0"/>
              <a:t>In many cases there is no evidence they are </a:t>
            </a:r>
            <a:r>
              <a:rPr lang="en-US" sz="4400" dirty="0" err="1"/>
              <a:t>teratogenic</a:t>
            </a:r>
            <a:r>
              <a:rPr lang="en-US" sz="4400" dirty="0"/>
              <a:t>, but they are not known to be safe, either.</a:t>
            </a:r>
          </a:p>
          <a:p>
            <a:pPr>
              <a:defRPr/>
            </a:pPr>
            <a:r>
              <a:rPr lang="en-US" sz="4400" dirty="0"/>
              <a:t>Generally, they are best avoided in pregnant and breastfeeding women.</a:t>
            </a:r>
          </a:p>
        </p:txBody>
      </p:sp>
      <p:pic>
        <p:nvPicPr>
          <p:cNvPr id="92164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50963"/>
            <a:ext cx="3640138" cy="2916237"/>
          </a:xfrm>
        </p:spPr>
      </p:pic>
      <p:pic>
        <p:nvPicPr>
          <p:cNvPr id="9216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4114800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761790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6397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Cosmetic Preparations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800600" cy="4983163"/>
          </a:xfrm>
        </p:spPr>
        <p:txBody>
          <a:bodyPr/>
          <a:lstStyle/>
          <a:p>
            <a:pPr eaLnBrk="1" hangingPunct="1"/>
            <a:r>
              <a:rPr lang="en-US" altLang="en-US" dirty="0"/>
              <a:t>Topical (generally low systemic levels and thus minimal fetal exposure)</a:t>
            </a:r>
          </a:p>
          <a:p>
            <a:pPr eaLnBrk="1" hangingPunct="1"/>
            <a:r>
              <a:rPr lang="en-US" altLang="en-US" dirty="0"/>
              <a:t>Poorly studied in pregnant and breastfeeding women</a:t>
            </a:r>
          </a:p>
          <a:p>
            <a:pPr eaLnBrk="1" hangingPunct="1"/>
            <a:r>
              <a:rPr lang="en-US" altLang="en-US" dirty="0"/>
              <a:t>No proven risk, but in many cases limited benefits</a:t>
            </a:r>
          </a:p>
        </p:txBody>
      </p:sp>
      <p:pic>
        <p:nvPicPr>
          <p:cNvPr id="96260" name="Picture 4" descr="cosmetic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3075" y="1447800"/>
            <a:ext cx="2206625" cy="2514600"/>
          </a:xfrm>
        </p:spPr>
      </p:pic>
      <p:pic>
        <p:nvPicPr>
          <p:cNvPr id="96261" name="Picture 5" descr="Bell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270375"/>
            <a:ext cx="2514600" cy="1358900"/>
          </a:xfrm>
        </p:spPr>
      </p:pic>
    </p:spTree>
    <p:extLst>
      <p:ext uri="{BB962C8B-B14F-4D97-AF65-F5344CB8AC3E}">
        <p14:creationId xmlns:p14="http://schemas.microsoft.com/office/powerpoint/2010/main" val="311246433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153400" cy="8382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Century Gothic" pitchFamily="34" charset="0"/>
              </a:rPr>
              <a:t>“To dye or not to dye???”</a:t>
            </a:r>
          </a:p>
        </p:txBody>
      </p:sp>
      <p:pic>
        <p:nvPicPr>
          <p:cNvPr id="9830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228850"/>
            <a:ext cx="2768600" cy="2768600"/>
          </a:xfrm>
        </p:spPr>
      </p:pic>
      <p:sp>
        <p:nvSpPr>
          <p:cNvPr id="983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29150" y="1524000"/>
            <a:ext cx="4068763" cy="3927475"/>
          </a:xfrm>
        </p:spPr>
        <p:txBody>
          <a:bodyPr/>
          <a:lstStyle/>
          <a:p>
            <a:pPr eaLnBrk="1" hangingPunct="1"/>
            <a:r>
              <a:rPr lang="en-US" altLang="en-US" dirty="0"/>
              <a:t>Difficult to guarantee safety</a:t>
            </a:r>
          </a:p>
          <a:p>
            <a:pPr eaLnBrk="1" hangingPunct="1"/>
            <a:r>
              <a:rPr lang="en-US" altLang="en-US" dirty="0"/>
              <a:t>May want to limit exposure during 1st trimester</a:t>
            </a:r>
          </a:p>
          <a:p>
            <a:pPr eaLnBrk="1" hangingPunct="1"/>
            <a:r>
              <a:rPr lang="en-US" altLang="en-US" dirty="0"/>
              <a:t>Likely low risk in breastfeeding women</a:t>
            </a:r>
          </a:p>
          <a:p>
            <a:pPr eaLnBrk="1" hangingPunct="1"/>
            <a:r>
              <a:rPr lang="en-US" altLang="en-US" dirty="0"/>
              <a:t>Consider highlighting</a:t>
            </a:r>
          </a:p>
          <a:p>
            <a:r>
              <a:rPr lang="en-US" altLang="en-US" dirty="0"/>
              <a:t>https://mothertobaby.org/fact-sheets/hair-treatments-pregnancy/</a:t>
            </a:r>
          </a:p>
        </p:txBody>
      </p:sp>
    </p:spTree>
    <p:extLst>
      <p:ext uri="{BB962C8B-B14F-4D97-AF65-F5344CB8AC3E}">
        <p14:creationId xmlns:p14="http://schemas.microsoft.com/office/powerpoint/2010/main" val="287697825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357603" cy="570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019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Beth Conover, APRN, CGC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16171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928688"/>
            <a:ext cx="66071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3705225"/>
            <a:ext cx="65151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52183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1161" y="304800"/>
            <a:ext cx="6172200" cy="628650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Conundrums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920058" y="1066800"/>
            <a:ext cx="6153496" cy="5181600"/>
          </a:xfrm>
        </p:spPr>
        <p:txBody>
          <a:bodyPr>
            <a:normAutofit/>
          </a:bodyPr>
          <a:lstStyle/>
          <a:p>
            <a:r>
              <a:rPr lang="en-US" sz="2100" dirty="0"/>
              <a:t>Pregnant women often tend to </a:t>
            </a:r>
            <a:r>
              <a:rPr lang="en-US" sz="2100" u="sng" dirty="0"/>
              <a:t>overestimate the magnitude of teratogenic risk</a:t>
            </a:r>
            <a:r>
              <a:rPr lang="en-US" sz="2100" dirty="0"/>
              <a:t>.</a:t>
            </a:r>
          </a:p>
          <a:p>
            <a:r>
              <a:rPr lang="en-US" sz="2100" dirty="0"/>
              <a:t>Health providers may also have </a:t>
            </a:r>
            <a:r>
              <a:rPr lang="en-US" sz="2100" u="sng" dirty="0"/>
              <a:t>distorted perceptions of risk</a:t>
            </a:r>
            <a:r>
              <a:rPr lang="en-US" sz="2100" dirty="0"/>
              <a:t>, even in the presence of evidence-based facts.</a:t>
            </a:r>
          </a:p>
          <a:p>
            <a:r>
              <a:rPr lang="en-US" sz="2100" dirty="0"/>
              <a:t>Teratogen (and other medical) </a:t>
            </a:r>
            <a:r>
              <a:rPr lang="en-US" sz="2100" u="sng" dirty="0"/>
              <a:t>data is often limited and contradictory</a:t>
            </a:r>
            <a:r>
              <a:rPr lang="en-US" sz="2100" dirty="0"/>
              <a:t>.  </a:t>
            </a:r>
          </a:p>
          <a:p>
            <a:r>
              <a:rPr lang="en-US" sz="2100" dirty="0"/>
              <a:t>Situations where there is no data or inadequate data </a:t>
            </a:r>
            <a:r>
              <a:rPr lang="en-US" sz="2100" u="sng" dirty="0"/>
              <a:t>predispose  to inaccurate and extreme interpretation</a:t>
            </a:r>
            <a:r>
              <a:rPr lang="en-US" sz="2100" dirty="0"/>
              <a:t>:</a:t>
            </a:r>
          </a:p>
          <a:p>
            <a:pPr lvl="1"/>
            <a:r>
              <a:rPr lang="en-US" sz="1800" dirty="0"/>
              <a:t>No data…assume huge risk </a:t>
            </a:r>
            <a:r>
              <a:rPr lang="en-US" sz="1800" i="1" dirty="0">
                <a:solidFill>
                  <a:srgbClr val="FF0000"/>
                </a:solidFill>
              </a:rPr>
              <a:t>or</a:t>
            </a:r>
          </a:p>
          <a:p>
            <a:pPr lvl="1"/>
            <a:r>
              <a:rPr lang="en-US" sz="1800" dirty="0"/>
              <a:t>No data…assume zero risk</a:t>
            </a:r>
          </a:p>
          <a:p>
            <a:endParaRPr lang="en-US" sz="2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 descr="pregnancy-question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61161" y="2267296"/>
            <a:ext cx="1881284" cy="16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07402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Facilitating Decision Making</a:t>
            </a:r>
          </a:p>
        </p:txBody>
      </p:sp>
      <p:pic>
        <p:nvPicPr>
          <p:cNvPr id="6" name="Content Placeholder 5" descr="ris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00200"/>
            <a:ext cx="1948717" cy="19431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8783" y="1752600"/>
            <a:ext cx="3804533" cy="39083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accent2"/>
                </a:solidFill>
              </a:rPr>
              <a:t>Use the terms ‘chance’ (likelihood, probability…)instead of ‘risk’ </a:t>
            </a:r>
            <a:r>
              <a:rPr lang="en-US" sz="2100" dirty="0"/>
              <a:t>because them imply less of a value judgment of good or bad outcome</a:t>
            </a:r>
          </a:p>
          <a:p>
            <a:r>
              <a:rPr lang="en-US" sz="2100" dirty="0"/>
              <a:t>Provide numbers in different formats	</a:t>
            </a:r>
          </a:p>
          <a:p>
            <a:pPr lvl="1"/>
            <a:r>
              <a:rPr lang="en-US" sz="1800" dirty="0"/>
              <a:t>Ex: use both percentage and ratio (25% or 1 in 4)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371600" y="5634773"/>
            <a:ext cx="4171950" cy="357188"/>
          </a:xfrm>
        </p:spPr>
        <p:txBody>
          <a:bodyPr/>
          <a:lstStyle/>
          <a:p>
            <a:r>
              <a:rPr lang="en-US" sz="2100" dirty="0"/>
              <a:t>http://www/nchpeg.org</a:t>
            </a:r>
          </a:p>
        </p:txBody>
      </p:sp>
      <p:pic>
        <p:nvPicPr>
          <p:cNvPr id="7" name="Picture 6" descr="stock-photo--d-rendered-illustration-of-red-dice-like-cubes-spelling-the-word-quot-chance-quot-with-white-43993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771269"/>
            <a:ext cx="2309533" cy="1570482"/>
          </a:xfrm>
          <a:prstGeom prst="rect">
            <a:avLst/>
          </a:prstGeom>
        </p:spPr>
      </p:pic>
      <p:pic>
        <p:nvPicPr>
          <p:cNvPr id="9" name="Content Placeholder 4" descr="visualizing risk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0028" y="3680114"/>
            <a:ext cx="2926772" cy="29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463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21930"/>
            <a:ext cx="6816271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/>
              <a:t>Teratogen Definition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54893" y="1371600"/>
            <a:ext cx="6701433" cy="431519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en-US" sz="2000" dirty="0"/>
              <a:t>Traditionally, a teratogen was considered to be any environmental agent such as a drug, chemical, infection, or pollutant which potentially harms the developing fetus.</a:t>
            </a:r>
          </a:p>
          <a:p>
            <a:pPr>
              <a:lnSpc>
                <a:spcPct val="200000"/>
              </a:lnSpc>
            </a:pPr>
            <a:r>
              <a:rPr lang="en-US" altLang="en-US" sz="2000" dirty="0"/>
              <a:t>Dr. Tony Scialli (REPROTOX) prefers the term “reproductive toxicant” since it is not only the agent itself, but dose and timing which result in the hazard.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00594"/>
            <a:ext cx="1622065" cy="22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9215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0214" y="979845"/>
            <a:ext cx="7113809" cy="465535"/>
          </a:xfrm>
        </p:spPr>
        <p:txBody>
          <a:bodyPr>
            <a:normAutofit fontScale="90000"/>
          </a:bodyPr>
          <a:lstStyle/>
          <a:p>
            <a:r>
              <a:rPr lang="en-US" dirty="0"/>
              <a:t>Risk and Benefit Considerations</a:t>
            </a:r>
          </a:p>
        </p:txBody>
      </p:sp>
      <p:sp>
        <p:nvSpPr>
          <p:cNvPr id="4" name="Rectangle 3"/>
          <p:cNvSpPr/>
          <p:nvPr/>
        </p:nvSpPr>
        <p:spPr>
          <a:xfrm rot="21284979">
            <a:off x="1066123" y="4523123"/>
            <a:ext cx="6598871" cy="303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100089" y="4909757"/>
            <a:ext cx="530942" cy="69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214" y="1681468"/>
            <a:ext cx="3860390" cy="24237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650" u="sng" dirty="0">
                <a:solidFill>
                  <a:prstClr val="black"/>
                </a:solidFill>
                <a:latin typeface="Calibri" panose="020F0502020204030204"/>
              </a:rPr>
              <a:t>Uncontrolled Depression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Maternal: </a:t>
            </a: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Misery</a:t>
            </a: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impaired relations with family</a:t>
            </a: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Poor prenatal care</a:t>
            </a: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use of alcohol/tobacco/illicit drugs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Baby and pregnancy:</a:t>
            </a: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Miscarriage</a:t>
            </a: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Preeclampsia</a:t>
            </a: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Preterm delivery</a:t>
            </a: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Low birthweight</a:t>
            </a:r>
            <a:endParaRPr lang="en-US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7325" y="1493824"/>
            <a:ext cx="3605666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650" u="sng" dirty="0">
                <a:solidFill>
                  <a:prstClr val="black"/>
                </a:solidFill>
                <a:latin typeface="Calibri" panose="020F0502020204030204"/>
              </a:rPr>
              <a:t>Medication Risks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Baby and pregnancy:</a:t>
            </a: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possible small increase in risk for birth defects (especially heart)</a:t>
            </a: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Possible increase in risk for neurocognitive problems—ADHD, autism, psychiatric illness, delays</a:t>
            </a: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Preterm Delivery</a:t>
            </a: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Persistent Pulmonary Hypertension</a:t>
            </a: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Neonatal Abstinence Syndrome</a:t>
            </a:r>
          </a:p>
        </p:txBody>
      </p:sp>
      <p:sp>
        <p:nvSpPr>
          <p:cNvPr id="8" name="TextBox 7"/>
          <p:cNvSpPr txBox="1"/>
          <p:nvPr/>
        </p:nvSpPr>
        <p:spPr>
          <a:xfrm rot="21242718">
            <a:off x="1049437" y="4490456"/>
            <a:ext cx="663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Offer Support/Counseling to all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7987" y="3844124"/>
            <a:ext cx="1780868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Avoid Medication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588" y="4248457"/>
            <a:ext cx="2064773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Consider Medication</a:t>
            </a:r>
          </a:p>
        </p:txBody>
      </p:sp>
    </p:spTree>
    <p:extLst>
      <p:ext uri="{BB962C8B-B14F-4D97-AF65-F5344CB8AC3E}">
        <p14:creationId xmlns:p14="http://schemas.microsoft.com/office/powerpoint/2010/main" val="36713984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Strategies to Improve Odds of a Healthy Baby: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3600" dirty="0"/>
              <a:t>Folic Acid Supplementation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82000" cy="41148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Taking a multivitamin containing at least 0.4 mg of folic acid prior to and during pregnancy lowers the risk for a variety of birth defects including:</a:t>
            </a:r>
          </a:p>
          <a:p>
            <a:pPr lvl="1"/>
            <a:r>
              <a:rPr lang="en-US" sz="2400" dirty="0" err="1"/>
              <a:t>Spina</a:t>
            </a:r>
            <a:r>
              <a:rPr lang="en-US" sz="2400" dirty="0"/>
              <a:t> Bifida (50-70%).</a:t>
            </a:r>
          </a:p>
          <a:p>
            <a:pPr lvl="1"/>
            <a:r>
              <a:rPr lang="en-US" sz="2400" dirty="0"/>
              <a:t>Cleft lip and/or cleft palate (25-50%).</a:t>
            </a:r>
          </a:p>
          <a:p>
            <a:pPr lvl="1"/>
            <a:r>
              <a:rPr lang="en-US" sz="2400" dirty="0"/>
              <a:t>Serious heart defects (30-50%).</a:t>
            </a:r>
          </a:p>
          <a:p>
            <a:pPr lvl="1"/>
            <a:r>
              <a:rPr lang="en-US" sz="2400" dirty="0"/>
              <a:t>Limb defects (30%).</a:t>
            </a:r>
          </a:p>
          <a:p>
            <a:r>
              <a:rPr lang="en-US" sz="2400" dirty="0"/>
              <a:t>High dose folic acid (2-4mg) recommended for women on an anticonvulsant, who have diabetes or inflammatory bowel disease or who have had a previous child with </a:t>
            </a:r>
            <a:r>
              <a:rPr lang="en-US" sz="2400" dirty="0" err="1"/>
              <a:t>spina</a:t>
            </a:r>
            <a:r>
              <a:rPr lang="en-US" sz="2400" dirty="0"/>
              <a:t> bifida, CL/CP, or a heart defect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20016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6972300" cy="914400"/>
          </a:xfrm>
        </p:spPr>
        <p:txBody>
          <a:bodyPr/>
          <a:lstStyle/>
          <a:p>
            <a:pPr algn="l">
              <a:defRPr/>
            </a:pPr>
            <a:r>
              <a:rPr lang="en-US" sz="4000" dirty="0"/>
              <a:t>Non-Medication Strategies</a:t>
            </a:r>
          </a:p>
        </p:txBody>
      </p:sp>
      <p:pic>
        <p:nvPicPr>
          <p:cNvPr id="136195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28800"/>
            <a:ext cx="3467100" cy="3467100"/>
          </a:xfrm>
        </p:spPr>
      </p:pic>
      <p:sp>
        <p:nvSpPr>
          <p:cNvPr id="136196" name="Text Placeholder 6"/>
          <p:cNvSpPr>
            <a:spLocks noGrp="1"/>
          </p:cNvSpPr>
          <p:nvPr>
            <p:ph type="body" sz="half" idx="2"/>
          </p:nvPr>
        </p:nvSpPr>
        <p:spPr>
          <a:xfrm>
            <a:off x="4229100" y="1600200"/>
            <a:ext cx="4381500" cy="3851673"/>
          </a:xfrm>
        </p:spPr>
        <p:txBody>
          <a:bodyPr/>
          <a:lstStyle/>
          <a:p>
            <a:r>
              <a:rPr lang="en-US" altLang="en-US" sz="2400" dirty="0"/>
              <a:t>The combination of bright light therapy plus an antidepressant significantly improves </a:t>
            </a:r>
            <a:r>
              <a:rPr lang="en-US" altLang="en-US" sz="2400" dirty="0" err="1"/>
              <a:t>nonseasonal</a:t>
            </a:r>
            <a:r>
              <a:rPr lang="en-US" altLang="en-US" sz="2400" dirty="0"/>
              <a:t> major depressive disorder, and light therapy alone is more effective than antidepressant monotherapy, a randomized, placebo-controlled trial suggests</a:t>
            </a:r>
          </a:p>
          <a:p>
            <a:pPr lvl="1"/>
            <a:r>
              <a:rPr lang="en-US" altLang="en-US" sz="1600" i="1" dirty="0"/>
              <a:t>JAMA Psychiatry. </a:t>
            </a:r>
            <a:r>
              <a:rPr lang="en-US" altLang="en-US" sz="1600" dirty="0"/>
              <a:t>2016;73(1):56-63.</a:t>
            </a:r>
          </a:p>
        </p:txBody>
      </p:sp>
    </p:spTree>
    <p:extLst>
      <p:ext uri="{BB962C8B-B14F-4D97-AF65-F5344CB8AC3E}">
        <p14:creationId xmlns:p14="http://schemas.microsoft.com/office/powerpoint/2010/main" val="356042621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563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latin typeface="Century Gothic" pitchFamily="34" charset="0"/>
              </a:rPr>
              <a:t>Resources</a:t>
            </a:r>
          </a:p>
        </p:txBody>
      </p:sp>
      <p:pic>
        <p:nvPicPr>
          <p:cNvPr id="102403" name="Picture 7" descr="Brigg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19200"/>
            <a:ext cx="1647825" cy="2343150"/>
          </a:xfrm>
        </p:spPr>
      </p:pic>
      <p:pic>
        <p:nvPicPr>
          <p:cNvPr id="102404" name="Picture 9" descr="Ha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810000"/>
            <a:ext cx="1954213" cy="2598738"/>
          </a:xfrm>
        </p:spPr>
      </p:pic>
      <p:sp>
        <p:nvSpPr>
          <p:cNvPr id="10240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200400" y="1066800"/>
            <a:ext cx="5105400" cy="5059363"/>
          </a:xfrm>
        </p:spPr>
        <p:txBody>
          <a:bodyPr/>
          <a:lstStyle/>
          <a:p>
            <a:pPr eaLnBrk="1" hangingPunct="1"/>
            <a:r>
              <a:rPr lang="en-US" altLang="en-US"/>
              <a:t>Hale, T. </a:t>
            </a:r>
            <a:r>
              <a:rPr lang="en-US" altLang="en-US" u="sng"/>
              <a:t>Medications and Mothers’ Milk</a:t>
            </a:r>
            <a:r>
              <a:rPr lang="en-US" altLang="en-US"/>
              <a:t>.  Amarillo, TX: Pharmasoft;</a:t>
            </a:r>
          </a:p>
          <a:p>
            <a:pPr eaLnBrk="1" hangingPunct="1"/>
            <a:r>
              <a:rPr lang="en-US" altLang="en-US"/>
              <a:t>LactMed, http://toxnet.nlm.nih.gov/cgi-bin/sis/htmlgen?LACT</a:t>
            </a:r>
          </a:p>
          <a:p>
            <a:pPr eaLnBrk="1" hangingPunct="1"/>
            <a:r>
              <a:rPr lang="en-US" altLang="en-US"/>
              <a:t>Briggs, G. et al. </a:t>
            </a:r>
            <a:r>
              <a:rPr lang="en-US" altLang="en-US" u="sng"/>
              <a:t>Drugs in Pregnancy and Lactation, 11</a:t>
            </a:r>
            <a:r>
              <a:rPr lang="en-US" altLang="en-US" u="sng" baseline="30000"/>
              <a:t>th</a:t>
            </a:r>
            <a:r>
              <a:rPr lang="en-US" altLang="en-US" u="sng"/>
              <a:t> edition</a:t>
            </a:r>
            <a:r>
              <a:rPr lang="en-US" altLang="en-US"/>
              <a:t>. Philadelphia: Lippincott, Williams &amp; Wilkins.</a:t>
            </a:r>
          </a:p>
          <a:p>
            <a:pPr eaLnBrk="1" hangingPunct="1"/>
            <a:r>
              <a:rPr lang="en-US" altLang="en-US"/>
              <a:t>TERIS and REPROTOX data bases</a:t>
            </a:r>
          </a:p>
          <a:p>
            <a:pPr eaLnBrk="1" hangingPunct="1"/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277265303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8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Century Gothic" pitchFamily="34" charset="0"/>
              </a:rPr>
              <a:t>New FDA Pregnancy and Lactation Labeling Rule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4373563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Eliminates pregnancy letter </a:t>
            </a:r>
            <a:r>
              <a:rPr lang="en-US" dirty="0" err="1"/>
              <a:t>catagories</a:t>
            </a:r>
            <a:r>
              <a:rPr lang="en-US" dirty="0"/>
              <a:t> (ABCDX)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Provides narrative risk summaries on use in pregnancy and lactation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Offers clinical considerations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Explains how data can be used to determine human risk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Encourages updates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All medications approved by the FDA since 2001 must revise their pregnancy and lactation section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All medications must remove ABCDX, regardless of when approved.</a:t>
            </a:r>
          </a:p>
        </p:txBody>
      </p:sp>
    </p:spTree>
    <p:extLst>
      <p:ext uri="{BB962C8B-B14F-4D97-AF65-F5344CB8AC3E}">
        <p14:creationId xmlns:p14="http://schemas.microsoft.com/office/powerpoint/2010/main" val="1599241512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57200" y="2667000"/>
            <a:ext cx="46482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www.mothertobaby.org</a:t>
            </a:r>
            <a:endParaRPr lang="en-US" alt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National Phone Number: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	(866) 626-6847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option for Spanish speaking TIS counselor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NE-TIS	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	(402)-559-5071</a:t>
            </a:r>
          </a:p>
        </p:txBody>
      </p:sp>
      <p:pic>
        <p:nvPicPr>
          <p:cNvPr id="10342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988"/>
            <a:ext cx="62849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Box 3"/>
          <p:cNvSpPr txBox="1">
            <a:spLocks noChangeArrowheads="1"/>
          </p:cNvSpPr>
          <p:nvPr/>
        </p:nvSpPr>
        <p:spPr bwMode="auto">
          <a:xfrm>
            <a:off x="228600" y="2074863"/>
            <a:ext cx="830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A service of the Organization of Teratology Information Specialists</a:t>
            </a:r>
          </a:p>
        </p:txBody>
      </p:sp>
      <p:graphicFrame>
        <p:nvGraphicFramePr>
          <p:cNvPr id="103429" name="Object 2"/>
          <p:cNvGraphicFramePr>
            <a:graphicFrameLocks noChangeAspect="1"/>
          </p:cNvGraphicFramePr>
          <p:nvPr/>
        </p:nvGraphicFramePr>
        <p:xfrm>
          <a:off x="5562600" y="2667000"/>
          <a:ext cx="26812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1" name="Clip" r:id="rId6" imgW="22009524" imgH="30009524" progId="">
                  <p:embed/>
                </p:oleObj>
              </mc:Choice>
              <mc:Fallback>
                <p:oleObj name="Clip" r:id="rId6" imgW="22009524" imgH="30009524" progId="">
                  <p:embed/>
                  <p:pic>
                    <p:nvPicPr>
                      <p:cNvPr id="1034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667000"/>
                        <a:ext cx="26812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836126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"/>
            <a:ext cx="4895850" cy="61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3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slide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4357688" cy="6553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History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71600"/>
            <a:ext cx="4343400" cy="4800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Lamarckism </a:t>
            </a:r>
          </a:p>
          <a:p>
            <a:pPr lvl="1" eaLnBrk="1" hangingPunct="1"/>
            <a:r>
              <a:rPr lang="en-US" altLang="en-US" sz="1800" dirty="0"/>
              <a:t>pregnant woman sees a rabbit; baby is born with ‘hare’ lip</a:t>
            </a:r>
          </a:p>
          <a:p>
            <a:pPr eaLnBrk="1" hangingPunct="1"/>
            <a:r>
              <a:rPr lang="en-US" altLang="en-US" sz="2800" dirty="0"/>
              <a:t>Impervious womb </a:t>
            </a:r>
          </a:p>
          <a:p>
            <a:pPr lvl="1" eaLnBrk="1" hangingPunct="1"/>
            <a:r>
              <a:rPr lang="en-US" altLang="en-US" sz="1800" dirty="0"/>
              <a:t>Woman and her uterus screen out all toxicants</a:t>
            </a:r>
          </a:p>
          <a:p>
            <a:pPr eaLnBrk="1" hangingPunct="1"/>
            <a:r>
              <a:rPr lang="en-US" altLang="en-US" sz="2800" dirty="0"/>
              <a:t>Thalidomide </a:t>
            </a:r>
          </a:p>
          <a:p>
            <a:pPr lvl="1" eaLnBrk="1" hangingPunct="1"/>
            <a:r>
              <a:rPr lang="en-US" altLang="en-US" sz="1800" dirty="0"/>
              <a:t>the era of 100% risk</a:t>
            </a:r>
          </a:p>
        </p:txBody>
      </p:sp>
      <p:pic>
        <p:nvPicPr>
          <p:cNvPr id="21508" name="Content Placeholder 7" descr="Lamarck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0138" y="1219200"/>
            <a:ext cx="2011362" cy="1947863"/>
          </a:xfrm>
        </p:spPr>
      </p:pic>
      <p:pic>
        <p:nvPicPr>
          <p:cNvPr id="21509" name="Picture 8" descr="thalidom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9000"/>
            <a:ext cx="14478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wom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429000"/>
            <a:ext cx="17018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9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38113"/>
            <a:ext cx="75819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Wilson’s Principles of Teratology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9725"/>
            <a:ext cx="8382000" cy="4724400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Four basic manifestations of abnormal development: 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Pregnancy loss, malformations, growth retardation, functional deficits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Susceptibility is dependent on genotype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Nature of damage depends on timing of exposure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Rate and severity are dose dependent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Syndrome of outcomes is specific to the insult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Plausible biologic explanation for the mechanism of action of the teratogen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7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900" dirty="0"/>
              <a:t>Principle I</a:t>
            </a:r>
            <a:br>
              <a:rPr lang="en-US" sz="4900" dirty="0"/>
            </a:br>
            <a:r>
              <a:rPr lang="en-US" sz="3600" dirty="0"/>
              <a:t>Types of reproductive toxicity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924800" cy="4648200"/>
          </a:xfrm>
        </p:spPr>
        <p:txBody>
          <a:bodyPr/>
          <a:lstStyle/>
          <a:p>
            <a:pPr eaLnBrk="1" hangingPunct="1"/>
            <a:r>
              <a:rPr lang="en-US" altLang="en-US" sz="2800"/>
              <a:t>Alterations in libido, fertility, menstruation</a:t>
            </a:r>
          </a:p>
          <a:p>
            <a:pPr eaLnBrk="1" hangingPunct="1"/>
            <a:r>
              <a:rPr lang="en-US" altLang="en-US" sz="2800"/>
              <a:t>Gene mutations or chromosome breaks in egg/sperm</a:t>
            </a:r>
          </a:p>
          <a:p>
            <a:pPr eaLnBrk="1" hangingPunct="1"/>
            <a:r>
              <a:rPr lang="en-US" altLang="en-US" sz="2800"/>
              <a:t>Pregnancy loss (SAB, neonatal death)</a:t>
            </a:r>
          </a:p>
          <a:p>
            <a:pPr eaLnBrk="1" hangingPunct="1"/>
            <a:r>
              <a:rPr lang="en-US" altLang="en-US" sz="2800"/>
              <a:t>Fetal malformations</a:t>
            </a:r>
          </a:p>
          <a:p>
            <a:pPr eaLnBrk="1" hangingPunct="1"/>
            <a:r>
              <a:rPr lang="en-US" altLang="en-US" sz="2800"/>
              <a:t>Fetal growth retardation</a:t>
            </a:r>
          </a:p>
          <a:p>
            <a:pPr eaLnBrk="1" hangingPunct="1"/>
            <a:r>
              <a:rPr lang="en-US" altLang="en-US" sz="2800"/>
              <a:t>Behavioral teratogenesis (cognition, behavior)</a:t>
            </a:r>
          </a:p>
          <a:p>
            <a:pPr eaLnBrk="1" hangingPunct="1"/>
            <a:r>
              <a:rPr lang="en-US" altLang="en-US" sz="2800"/>
              <a:t>Transplacental carcinogenesis</a:t>
            </a:r>
          </a:p>
        </p:txBody>
      </p:sp>
    </p:spTree>
    <p:extLst>
      <p:ext uri="{BB962C8B-B14F-4D97-AF65-F5344CB8AC3E}">
        <p14:creationId xmlns:p14="http://schemas.microsoft.com/office/powerpoint/2010/main" val="25351010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Paternal Exposures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5029200" cy="5334000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</a:pPr>
            <a:r>
              <a:rPr lang="en-US" altLang="en-US"/>
              <a:t>Sperm develop over 70 day time period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en-US" altLang="en-US"/>
              <a:t>Possible effects: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n-US" altLang="en-US" sz="2400"/>
              <a:t>DNA mutations or chromosome breaks </a:t>
            </a:r>
          </a:p>
          <a:p>
            <a:pPr marL="908050" lvl="1" indent="-436563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(chemo, radiation)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n-US" altLang="en-US" sz="2400"/>
              <a:t>Alterations to fertility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n-US" altLang="en-US" sz="2400"/>
              <a:t>Excreted in semen, absorbed by woman, directly affects fetus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en-US" altLang="en-US" sz="2400"/>
              <a:t>??? Affects methylation 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en-US" altLang="en-US"/>
              <a:t>Poorly studied, but little evidence male exposures cause birth defects</a:t>
            </a:r>
          </a:p>
        </p:txBody>
      </p:sp>
      <p:pic>
        <p:nvPicPr>
          <p:cNvPr id="24580" name="Picture 4" descr="S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371600"/>
            <a:ext cx="3063875" cy="2236788"/>
          </a:xfrm>
          <a:noFill/>
        </p:spPr>
      </p:pic>
    </p:spTree>
    <p:extLst>
      <p:ext uri="{BB962C8B-B14F-4D97-AF65-F5344CB8AC3E}">
        <p14:creationId xmlns:p14="http://schemas.microsoft.com/office/powerpoint/2010/main" val="9238940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62&quot;&gt;&lt;/object&gt;&lt;object type=&quot;2&quot; unique_id=&quot;10063&quot;&gt;&lt;object type=&quot;3&quot; unique_id=&quot;10064&quot;&gt;&lt;property id=&quot;20148&quot; value=&quot;5&quot;/&gt;&lt;property id=&quot;20300&quot; value=&quot;Slide 1 - &amp;quot;M1 Cellular Processes Core&amp;#x0D;&amp;#x0A;Teratogens&amp;quot;&quot;/&gt;&lt;property id=&quot;20307&quot; value=&quot;386&quot;/&gt;&lt;/object&gt;&lt;object type=&quot;3&quot; unique_id=&quot;10068&quot;&gt;&lt;property id=&quot;20148&quot; value=&quot;5&quot;/&gt;&lt;property id=&quot;20300&quot; value=&quot;Slide 21 - &amp;quot;Risk : Benefit Ratio&amp;quot;&quot;/&gt;&lt;property id=&quot;20307&quot; value=&quot;443&quot;/&gt;&lt;/object&gt;&lt;object type=&quot;3&quot; unique_id=&quot;10071&quot;&gt;&lt;property id=&quot;20148&quot; value=&quot;5&quot;/&gt;&lt;property id=&quot;20300&quot; value=&quot;Slide 35 - &amp;quot;FDA Pregnancy Label Codes&amp;quot;&quot;/&gt;&lt;property id=&quot;20307&quot; value=&quot;445&quot;/&gt;&lt;/object&gt;&lt;object type=&quot;3&quot; unique_id=&quot;10073&quot;&gt;&lt;property id=&quot;20148&quot; value=&quot;5&quot;/&gt;&lt;property id=&quot;20300&quot; value=&quot;Slide 22 - &amp;quot;Strategies to Reduce Risk: &amp;#x0D;&amp;#x0A;Folic Acid Supplementation&amp;quot;&quot;/&gt;&lt;property id=&quot;20307&quot; value=&quot;400&quot;/&gt;&lt;/object&gt;&lt;object type=&quot;3&quot; unique_id=&quot;10076&quot;&gt;&lt;property id=&quot;20148&quot; value=&quot;5&quot;/&gt;&lt;property id=&quot;20300&quot; value=&quot;Slide 23 - &amp;quot;Prescription Drugs with Known Teratogenic Effects&amp;quot;&quot;/&gt;&lt;property id=&quot;20307&quot; value=&quot;403&quot;/&gt;&lt;/object&gt;&lt;object type=&quot;3&quot; unique_id=&quot;10077&quot;&gt;&lt;property id=&quot;20148&quot; value=&quot;5&quot;/&gt;&lt;property id=&quot;20300&quot; value=&quot;Slide 24 - &amp;quot;Chemotherapeutic Agents&amp;quot;&quot;/&gt;&lt;property id=&quot;20307&quot; value=&quot;447&quot;/&gt;&lt;/object&gt;&lt;object type=&quot;3&quot; unique_id=&quot;10080&quot;&gt;&lt;property id=&quot;20148&quot; value=&quot;5&quot;/&gt;&lt;property id=&quot;20300&quot; value=&quot;Slide 26&quot;/&gt;&lt;property id=&quot;20307&quot; value=&quot;450&quot;/&gt;&lt;/object&gt;&lt;object type=&quot;3&quot; unique_id=&quot;10081&quot;&gt;&lt;property id=&quot;20148&quot; value=&quot;5&quot;/&gt;&lt;property id=&quot;20300&quot; value=&quot;Slide 27 - &amp;quot;Anticonvulsants: &amp;#x0D;&amp;#x0A;Strategies for Use in Pregnancy&amp;quot;&quot;/&gt;&lt;property id=&quot;20307&quot; value=&quot;451&quot;/&gt;&lt;/object&gt;&lt;object type=&quot;3&quot; unique_id=&quot;10082&quot;&gt;&lt;property id=&quot;20148&quot; value=&quot;5&quot;/&gt;&lt;property id=&quot;20300&quot; value=&quot;Slide 29&quot;/&gt;&lt;property id=&quot;20307&quot; value=&quot;452&quot;/&gt;&lt;/object&gt;&lt;object type=&quot;3&quot; unique_id=&quot;10083&quot;&gt;&lt;property id=&quot;20148&quot; value=&quot;5&quot;/&gt;&lt;property id=&quot;20300&quot; value=&quot;Slide 30 - &amp;quot;iPledge&amp;quot;&quot;/&gt;&lt;property id=&quot;20307&quot; value=&quot;453&quot;/&gt;&lt;/object&gt;&lt;object type=&quot;3&quot; unique_id=&quot;10111&quot;&gt;&lt;property id=&quot;20148&quot; value=&quot;5&quot;/&gt;&lt;property id=&quot;20300&quot; value=&quot;Slide 37 - &amp;quot;OTIS FACT SHEETS&amp;#x0D;&amp;#x0A;www.otispregnancy.org&amp;quot;&quot;/&gt;&lt;property id=&quot;20307&quot; value=&quot;309&quot;/&gt;&lt;/object&gt;&lt;object type=&quot;3&quot; unique_id=&quot;11469&quot;&gt;&lt;property id=&quot;20148&quot; value=&quot;5&quot;/&gt;&lt;property id=&quot;20300&quot; value=&quot;Slide 33 - &amp;quot;Hair Coloring&amp;quot;&quot;/&gt;&lt;property id=&quot;20307&quot; value=&quot;459&quot;/&gt;&lt;/object&gt;&lt;object type=&quot;3&quot; unique_id=&quot;11470&quot;&gt;&lt;property id=&quot;20148&quot; value=&quot;5&quot;/&gt;&lt;property id=&quot;20300&quot; value=&quot;Slide 34 - &amp;quot;“To dye or not to dye???”&amp;quot;&quot;/&gt;&lt;property id=&quot;20307&quot; value=&quot;460&quot;/&gt;&lt;/object&gt;&lt;object type=&quot;3&quot; unique_id=&quot;11478&quot;&gt;&lt;property id=&quot;20148&quot; value=&quot;5&quot;/&gt;&lt;property id=&quot;20300&quot; value=&quot;Slide 36 - &amp;quot;Resources&amp;quot;&quot;/&gt;&lt;property id=&quot;20307&quot; value=&quot;469&quot;/&gt;&lt;/object&gt;&lt;object type=&quot;3&quot; unique_id=&quot;11479&quot;&gt;&lt;property id=&quot;20148&quot; value=&quot;5&quot;/&gt;&lt;property id=&quot;20300&quot; value=&quot;Slide 38 - &amp;quot;Nebraska TIS&amp;quot;&quot;/&gt;&lt;property id=&quot;20307&quot; value=&quot;470&quot;/&gt;&lt;/object&gt;&lt;object type=&quot;3&quot; unique_id=&quot;12117&quot;&gt;&lt;property id=&quot;20148&quot; value=&quot;5&quot;/&gt;&lt;property id=&quot;20300&quot; value=&quot;Slide 18 - &amp;quot;Alcohol&amp;quot;&quot;/&gt;&lt;property id=&quot;20307&quot; value=&quot;471&quot;/&gt;&lt;/object&gt;&lt;object type=&quot;3&quot; unique_id=&quot;12118&quot;&gt;&lt;property id=&quot;20148&quot; value=&quot;5&quot;/&gt;&lt;property id=&quot;20300&quot; value=&quot;Slide 19&quot;/&gt;&lt;property id=&quot;20307&quot; value=&quot;472&quot;/&gt;&lt;/object&gt;&lt;object type=&quot;3&quot; unique_id=&quot;12124&quot;&gt;&lt;property id=&quot;20148&quot; value=&quot;5&quot;/&gt;&lt;property id=&quot;20300&quot; value=&quot;Slide 11 - &amp;quot;Codeine &amp;amp; Breastfeeding&amp;quot;&quot;/&gt;&lt;property id=&quot;20307&quot; value=&quot;478&quot;/&gt;&lt;/object&gt;&lt;object type=&quot;3&quot; unique_id=&quot;14278&quot;&gt;&lt;property id=&quot;20148&quot; value=&quot;5&quot;/&gt;&lt;property id=&quot;20300&quot; value=&quot;Slide 2 - &amp;quot;Background Risk&amp;quot;&quot;/&gt;&lt;property id=&quot;20307&quot; value=&quot;487&quot;/&gt;&lt;/object&gt;&lt;object type=&quot;3&quot; unique_id=&quot;14279&quot;&gt;&lt;property id=&quot;20148&quot; value=&quot;5&quot;/&gt;&lt;property id=&quot;20300&quot; value=&quot;Slide 3 - &amp;quot;Causes of Malformations&amp;quot;&quot;/&gt;&lt;property id=&quot;20307&quot; value=&quot;488&quot;/&gt;&lt;/object&gt;&lt;object type=&quot;3&quot; unique_id=&quot;14280&quot;&gt;&lt;property id=&quot;20148&quot; value=&quot;5&quot;/&gt;&lt;property id=&quot;20300&quot; value=&quot;Slide 4 - &amp;quot;Teratogen Definition&amp;quot;&quot;/&gt;&lt;property id=&quot;20307&quot; value=&quot;489&quot;/&gt;&lt;/object&gt;&lt;object type=&quot;3&quot; unique_id=&quot;14281&quot;&gt;&lt;property id=&quot;20148&quot; value=&quot;5&quot;/&gt;&lt;property id=&quot;20300&quot; value=&quot;Slide 5&quot;/&gt;&lt;property id=&quot;20307&quot; value=&quot;490&quot;/&gt;&lt;/object&gt;&lt;object type=&quot;3&quot; unique_id=&quot;14282&quot;&gt;&lt;property id=&quot;20148&quot; value=&quot;5&quot;/&gt;&lt;property id=&quot;20300&quot; value=&quot;Slide 6 - &amp;quot;Wilson’s Principles of Teratology&amp;quot;&quot;/&gt;&lt;property id=&quot;20307&quot; value=&quot;491&quot;/&gt;&lt;/object&gt;&lt;object type=&quot;3&quot; unique_id=&quot;14283&quot;&gt;&lt;property id=&quot;20148&quot; value=&quot;5&quot;/&gt;&lt;property id=&quot;20300&quot; value=&quot;Slide 7 - &amp;quot;Principle I&amp;#x0D;&amp;#x0A;Types of reproductive toxicity&amp;quot;&quot;/&gt;&lt;property id=&quot;20307&quot; value=&quot;492&quot;/&gt;&lt;/object&gt;&lt;object type=&quot;3&quot; unique_id=&quot;14284&quot;&gt;&lt;property id=&quot;20148&quot; value=&quot;5&quot;/&gt;&lt;property id=&quot;20300&quot; value=&quot;Slide 8 - &amp;quot;Paternal Exposures&amp;quot;&quot;/&gt;&lt;property id=&quot;20307&quot; value=&quot;493&quot;/&gt;&lt;/object&gt;&lt;object type=&quot;3&quot; unique_id=&quot;14285&quot;&gt;&lt;property id=&quot;20148&quot; value=&quot;5&quot;/&gt;&lt;property id=&quot;20300&quot; value=&quot;Slide 9 - &amp;quot;Principle II &amp;#x0D;&amp;#x0A;Susceptibility dependent on genotype&amp;quot;&quot;/&gt;&lt;property id=&quot;20307&quot; value=&quot;494&quot;/&gt;&lt;/object&gt;&lt;object type=&quot;3&quot; unique_id=&quot;14287&quot;&gt;&lt;property id=&quot;20148&quot; value=&quot;5&quot;/&gt;&lt;property id=&quot;20300&quot; value=&quot;Slide 10 - &amp;quot;Genetic susceptibility&amp;#x0D;&amp;#x0A;Smoking and oral clefts&amp;quot;&quot;/&gt;&lt;property id=&quot;20307&quot; value=&quot;497&quot;/&gt;&lt;/object&gt;&lt;object type=&quot;3&quot; unique_id=&quot;14288&quot;&gt;&lt;property id=&quot;20148&quot; value=&quot;5&quot;/&gt;&lt;property id=&quot;20300&quot; value=&quot;Slide 12 - &amp;quot;Principle III&amp;#x0D;&amp;#x0A;Nature of damage depends on timing of exposure&amp;quot;&quot;/&gt;&lt;property id=&quot;20307&quot; value=&quot;498&quot;/&gt;&lt;/object&gt;&lt;object type=&quot;3&quot; unique_id=&quot;14289&quot;&gt;&lt;property id=&quot;20148&quot; value=&quot;5&quot;/&gt;&lt;property id=&quot;20300&quot; value=&quot;Slide 13 - &amp;quot;Timing of Exposure&amp;quot;&quot;/&gt;&lt;property id=&quot;20307&quot; value=&quot;499&quot;/&gt;&lt;/object&gt;&lt;object type=&quot;3&quot; unique_id=&quot;14290&quot;&gt;&lt;property id=&quot;20148&quot; value=&quot;5&quot;/&gt;&lt;property id=&quot;20300&quot; value=&quot;Slide 14 - &amp;quot;Gestational Age and Teratogenic Exposure&amp;quot;&quot;/&gt;&lt;property id=&quot;20307&quot; value=&quot;500&quot;/&gt;&lt;/object&gt;&lt;object type=&quot;3&quot; unique_id=&quot;14291&quot;&gt;&lt;property id=&quot;20148&quot; value=&quot;5&quot;/&gt;&lt;property id=&quot;20300&quot; value=&quot;Slide 15 - &amp;quot;Principle IV&amp;#x0D;&amp;#x0A;Rate and Severity are Dose-dependant&amp;quot;&quot;/&gt;&lt;property id=&quot;20307&quot; value=&quot;502&quot;/&gt;&lt;/object&gt;&lt;object type=&quot;3&quot; unique_id=&quot;14292&quot;&gt;&lt;property id=&quot;20148&quot; value=&quot;5&quot;/&gt;&lt;property id=&quot;20300&quot; value=&quot;Slide 16 - &amp;quot;Dose and Duration of Exposure&amp;quot;&quot;/&gt;&lt;property id=&quot;20307&quot; value=&quot;503&quot;/&gt;&lt;/object&gt;&lt;object type=&quot;3&quot; unique_id=&quot;14293&quot;&gt;&lt;property id=&quot;20148&quot; value=&quot;5&quot;/&gt;&lt;property id=&quot;20300&quot; value=&quot;Slide 17 - &amp;quot;Principle V&amp;#x0D;&amp;#x0A;Syndrome of outcomes is specific to the toxicant&amp;quot;&quot;/&gt;&lt;property id=&quot;20307&quot; value=&quot;504&quot;/&gt;&lt;/object&gt;&lt;object type=&quot;3&quot; unique_id=&quot;14294&quot;&gt;&lt;property id=&quot;20148&quot; value=&quot;5&quot;/&gt;&lt;property id=&quot;20300&quot; value=&quot;Slide 20 - &amp;quot;Principle VI&amp;#x0D;&amp;#x0A;Specific mechanisms of action lead to the abnormal development&amp;quot;&quot;/&gt;&lt;property id=&quot;20307&quot; value=&quot;505&quot;/&gt;&lt;/object&gt;&lt;object type=&quot;3&quot; unique_id=&quot;15835&quot;&gt;&lt;property id=&quot;20148&quot; value=&quot;5&quot;/&gt;&lt;property id=&quot;20300&quot; value=&quot;Slide 25 - &amp;quot;Anticonvulsants&amp;quot;&quot;/&gt;&lt;property id=&quot;20307&quot; value=&quot;511&quot;/&gt;&lt;/object&gt;&lt;object type=&quot;3&quot; unique_id=&quot;15836&quot;&gt;&lt;property id=&quot;20148&quot; value=&quot;5&quot;/&gt;&lt;property id=&quot;20300&quot; value=&quot;Slide 31 - &amp;quot;Influenza&amp;quot;&quot;/&gt;&lt;property id=&quot;20307&quot; value=&quot;512&quot;/&gt;&lt;/object&gt;&lt;object type=&quot;3&quot; unique_id=&quot;16231&quot;&gt;&lt;property id=&quot;20148&quot; value=&quot;5&quot;/&gt;&lt;property id=&quot;20300&quot; value=&quot;Slide 32 - &amp;quot;Caffeine&amp;quot;&quot;/&gt;&lt;property id=&quot;20307&quot; value=&quot;513&quot;/&gt;&lt;/object&gt;&lt;object type=&quot;3&quot; unique_id=&quot;16271&quot;&gt;&lt;property id=&quot;20148&quot; value=&quot;5&quot;/&gt;&lt;property id=&quot;20300&quot; value=&quot;Slide 28 - &amp;quot;Treatment of Asthma in Pregnancy&amp;quot;&quot;/&gt;&lt;property id=&quot;20307&quot; value=&quot;514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7FBC6C5D767F4A8826CE34326F96EA" ma:contentTypeVersion="13" ma:contentTypeDescription="Create a new document." ma:contentTypeScope="" ma:versionID="8762fd6c57175ca0c56ba21de717b207">
  <xsd:schema xmlns:xsd="http://www.w3.org/2001/XMLSchema" xmlns:xs="http://www.w3.org/2001/XMLSchema" xmlns:p="http://schemas.microsoft.com/office/2006/metadata/properties" xmlns:ns3="11819df7-1c5f-45a9-8192-bbe39a5aec98" xmlns:ns4="f8db18f4-4394-4234-b36d-4fe8845d92da" targetNamespace="http://schemas.microsoft.com/office/2006/metadata/properties" ma:root="true" ma:fieldsID="b8059a06969d73d5f9ef6a3afc6f6605" ns3:_="" ns4:_="">
    <xsd:import namespace="11819df7-1c5f-45a9-8192-bbe39a5aec98"/>
    <xsd:import namespace="f8db18f4-4394-4234-b36d-4fe8845d92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19df7-1c5f-45a9-8192-bbe39a5aec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b18f4-4394-4234-b36d-4fe8845d92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171BB1-4456-4020-BCFA-CE4618B79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19df7-1c5f-45a9-8192-bbe39a5aec98"/>
    <ds:schemaRef ds:uri="f8db18f4-4394-4234-b36d-4fe8845d92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0557A7-A66D-4C30-9F09-5AAC4630A5B2}">
  <ds:schemaRefs>
    <ds:schemaRef ds:uri="http://purl.org/dc/elements/1.1/"/>
    <ds:schemaRef ds:uri="http://schemas.microsoft.com/office/2006/metadata/properties"/>
    <ds:schemaRef ds:uri="f8db18f4-4394-4234-b36d-4fe8845d92d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1819df7-1c5f-45a9-8192-bbe39a5aec9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0C9B64-1DD1-4619-9B19-75A81F0C1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1287</TotalTime>
  <Words>1945</Words>
  <Application>Microsoft Office PowerPoint</Application>
  <PresentationFormat>On-screen Show (4:3)</PresentationFormat>
  <Paragraphs>226</Paragraphs>
  <Slides>46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Century Gothic</vt:lpstr>
      <vt:lpstr>Courier New</vt:lpstr>
      <vt:lpstr>Open Sans</vt:lpstr>
      <vt:lpstr>Palatino Linotype</vt:lpstr>
      <vt:lpstr>Symbol</vt:lpstr>
      <vt:lpstr>Tahoma</vt:lpstr>
      <vt:lpstr>Times New Roman</vt:lpstr>
      <vt:lpstr>Executive</vt:lpstr>
      <vt:lpstr>1_Executive</vt:lpstr>
      <vt:lpstr>Clip</vt:lpstr>
      <vt:lpstr>Nebraska TIS</vt:lpstr>
      <vt:lpstr>Background Risk</vt:lpstr>
      <vt:lpstr>Causes of Malformations</vt:lpstr>
      <vt:lpstr>Teratogen Definition</vt:lpstr>
      <vt:lpstr>PowerPoint Presentation</vt:lpstr>
      <vt:lpstr>History</vt:lpstr>
      <vt:lpstr>Wilson’s Principles of Teratology</vt:lpstr>
      <vt:lpstr>Principle I Types of reproductive toxicity</vt:lpstr>
      <vt:lpstr>Paternal Exposures</vt:lpstr>
      <vt:lpstr>Principle II  Susceptibility dependent on genotype</vt:lpstr>
      <vt:lpstr>PowerPoint Presentation</vt:lpstr>
      <vt:lpstr>Dilantin Teratogenicity: partially dependent on fetal epoxide hydrolase activity</vt:lpstr>
      <vt:lpstr>Genetic susceptibility Smoking and oral clefts</vt:lpstr>
      <vt:lpstr>Pharmacogenomics</vt:lpstr>
      <vt:lpstr>Principle III Nature of damage depends on timing of exposure</vt:lpstr>
      <vt:lpstr>Timing of Exposure</vt:lpstr>
      <vt:lpstr>Gestational Age and Teratogenic Exposure</vt:lpstr>
      <vt:lpstr>Principle IV Rate and Severity are Dose-dependant</vt:lpstr>
      <vt:lpstr>Dose and Duration of Exposure</vt:lpstr>
      <vt:lpstr>Principle V Syndrome of outcomes is specific to the toxicant</vt:lpstr>
      <vt:lpstr>Alcohol</vt:lpstr>
      <vt:lpstr>PowerPoint Presentation</vt:lpstr>
      <vt:lpstr>Principle VI Specific mechanisms of action lead to the abnormal development</vt:lpstr>
      <vt:lpstr>Hot Topics</vt:lpstr>
      <vt:lpstr>PowerPoint Presentation</vt:lpstr>
      <vt:lpstr>iPledge</vt:lpstr>
      <vt:lpstr>COVID-19</vt:lpstr>
      <vt:lpstr>Immunizations</vt:lpstr>
      <vt:lpstr>Vaccination strategies to protect infants </vt:lpstr>
      <vt:lpstr>Tdap in Pregnant Women</vt:lpstr>
      <vt:lpstr>Maternal Diabetes</vt:lpstr>
      <vt:lpstr>Marijuana</vt:lpstr>
      <vt:lpstr>Alternative Medicine</vt:lpstr>
      <vt:lpstr>Cosmetic Preparations</vt:lpstr>
      <vt:lpstr>“To dye or not to dye???”</vt:lpstr>
      <vt:lpstr>PowerPoint Presentation</vt:lpstr>
      <vt:lpstr>PowerPoint Presentation</vt:lpstr>
      <vt:lpstr>Conundrums</vt:lpstr>
      <vt:lpstr>Facilitating Decision Making</vt:lpstr>
      <vt:lpstr>Risk and Benefit Considerations</vt:lpstr>
      <vt:lpstr>Strategies to Improve Odds of a Healthy Baby:  Folic Acid Supplementation</vt:lpstr>
      <vt:lpstr>Non-Medication Strategies</vt:lpstr>
      <vt:lpstr>Resources</vt:lpstr>
      <vt:lpstr>New FDA Pregnancy and Lactation Labeling Rule</vt:lpstr>
      <vt:lpstr>PowerPoint Presentation</vt:lpstr>
      <vt:lpstr>PowerPoint Presentation</vt:lpstr>
    </vt:vector>
  </TitlesOfParts>
  <Company>UNMC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Teratogen</dc:title>
  <dc:creator>Munroe-Meyer Institute</dc:creator>
  <cp:lastModifiedBy>Conover, Beth</cp:lastModifiedBy>
  <cp:revision>101</cp:revision>
  <cp:lastPrinted>2020-10-26T19:21:00Z</cp:lastPrinted>
  <dcterms:created xsi:type="dcterms:W3CDTF">2001-05-17T19:58:28Z</dcterms:created>
  <dcterms:modified xsi:type="dcterms:W3CDTF">2021-06-09T21:41:09Z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0x010100677FBC6C5D767F4A8826CE34326F96EA</vt:lpwstr>
  </property>
</Properties>
</file>