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0058400" cy="7772400"/>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01" d="100"/>
          <a:sy n="101" d="100"/>
        </p:scale>
        <p:origin x="16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536A5C-5822-4F3D-87CE-3A3527C4F4CF}"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197147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36A5C-5822-4F3D-87CE-3A3527C4F4CF}"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365378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36A5C-5822-4F3D-87CE-3A3527C4F4CF}"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412550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36A5C-5822-4F3D-87CE-3A3527C4F4CF}"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161680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536A5C-5822-4F3D-87CE-3A3527C4F4CF}"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285312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536A5C-5822-4F3D-87CE-3A3527C4F4CF}"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2680972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536A5C-5822-4F3D-87CE-3A3527C4F4CF}"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1118867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536A5C-5822-4F3D-87CE-3A3527C4F4CF}"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446669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36A5C-5822-4F3D-87CE-3A3527C4F4CF}"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129786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25536A5C-5822-4F3D-87CE-3A3527C4F4CF}"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201713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25536A5C-5822-4F3D-87CE-3A3527C4F4CF}"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68D6B-C354-45FB-9B69-5FC1EA19D20B}" type="slidenum">
              <a:rPr lang="en-US" smtClean="0"/>
              <a:t>‹#›</a:t>
            </a:fld>
            <a:endParaRPr lang="en-US"/>
          </a:p>
        </p:txBody>
      </p:sp>
    </p:spTree>
    <p:extLst>
      <p:ext uri="{BB962C8B-B14F-4D97-AF65-F5344CB8AC3E}">
        <p14:creationId xmlns:p14="http://schemas.microsoft.com/office/powerpoint/2010/main" val="138422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25536A5C-5822-4F3D-87CE-3A3527C4F4CF}" type="datetimeFigureOut">
              <a:rPr lang="en-US" smtClean="0"/>
              <a:t>1/26/2018</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8B68D6B-C354-45FB-9B69-5FC1EA19D20B}" type="slidenum">
              <a:rPr lang="en-US" smtClean="0"/>
              <a:t>‹#›</a:t>
            </a:fld>
            <a:endParaRPr lang="en-US"/>
          </a:p>
        </p:txBody>
      </p:sp>
    </p:spTree>
    <p:extLst>
      <p:ext uri="{BB962C8B-B14F-4D97-AF65-F5344CB8AC3E}">
        <p14:creationId xmlns:p14="http://schemas.microsoft.com/office/powerpoint/2010/main" val="1116973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contactus@mothertobaby.or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30" descr="Image result for blue border">
            <a:extLst>
              <a:ext uri="{FF2B5EF4-FFF2-40B4-BE49-F238E27FC236}">
                <a16:creationId xmlns:a16="http://schemas.microsoft.com/office/drawing/2014/main" id="{217E19FC-6C50-4D3D-9A0A-F2800CF118E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800" t="34903" b="25564"/>
          <a:stretch/>
        </p:blipFill>
        <p:spPr bwMode="auto">
          <a:xfrm>
            <a:off x="0" y="-7709"/>
            <a:ext cx="10058400" cy="778010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0" descr="Image result for blue border">
            <a:extLst>
              <a:ext uri="{FF2B5EF4-FFF2-40B4-BE49-F238E27FC236}">
                <a16:creationId xmlns:a16="http://schemas.microsoft.com/office/drawing/2014/main" id="{F51C900E-8D56-4335-8B1E-9DE79C0447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5564"/>
          <a:stretch/>
        </p:blipFill>
        <p:spPr bwMode="auto">
          <a:xfrm flipH="1" flipV="1">
            <a:off x="0" y="6008648"/>
            <a:ext cx="10058400" cy="176375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F1913966-6CF3-42B0-B5C6-3D66736BC207}"/>
              </a:ext>
            </a:extLst>
          </p:cNvPr>
          <p:cNvSpPr txBox="1"/>
          <p:nvPr/>
        </p:nvSpPr>
        <p:spPr>
          <a:xfrm>
            <a:off x="5432012" y="4953647"/>
            <a:ext cx="4587022" cy="1077218"/>
          </a:xfrm>
          <a:prstGeom prst="rect">
            <a:avLst/>
          </a:prstGeom>
          <a:noFill/>
        </p:spPr>
        <p:txBody>
          <a:bodyPr wrap="square" rtlCol="0">
            <a:spAutoFit/>
          </a:bodyPr>
          <a:lstStyle/>
          <a:p>
            <a:pPr algn="ctr"/>
            <a:r>
              <a:rPr lang="en-US" sz="1600" dirty="0"/>
              <a:t>The Organization of Teratology Information Specialists (OTIS) will be the world’s leading source of evidence-based information on exposures during pregnancy and breastfeeding. </a:t>
            </a:r>
          </a:p>
        </p:txBody>
      </p:sp>
      <p:pic>
        <p:nvPicPr>
          <p:cNvPr id="1054" name="Picture 30" descr="Image result for blue border">
            <a:extLst>
              <a:ext uri="{FF2B5EF4-FFF2-40B4-BE49-F238E27FC236}">
                <a16:creationId xmlns:a16="http://schemas.microsoft.com/office/drawing/2014/main" id="{89380162-686C-4A35-821F-467D42E3E8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5564"/>
          <a:stretch/>
        </p:blipFill>
        <p:spPr bwMode="auto">
          <a:xfrm>
            <a:off x="0" y="-7684"/>
            <a:ext cx="10058400" cy="209866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181AF175-AC98-48EE-B8FD-264204E3FF1D}"/>
              </a:ext>
            </a:extLst>
          </p:cNvPr>
          <p:cNvSpPr txBox="1"/>
          <p:nvPr/>
        </p:nvSpPr>
        <p:spPr>
          <a:xfrm>
            <a:off x="386004" y="2629060"/>
            <a:ext cx="4371554" cy="4062651"/>
          </a:xfrm>
          <a:prstGeom prst="rect">
            <a:avLst/>
          </a:prstGeom>
          <a:noFill/>
        </p:spPr>
        <p:txBody>
          <a:bodyPr wrap="square" rtlCol="0">
            <a:spAutoFit/>
          </a:bodyPr>
          <a:lstStyle/>
          <a:p>
            <a:pPr algn="ctr"/>
            <a:r>
              <a:rPr lang="en-US" sz="1600" dirty="0"/>
              <a:t>The Organization of Teratology Information Specialists</a:t>
            </a:r>
          </a:p>
          <a:p>
            <a:pPr algn="ctr"/>
            <a:endParaRPr lang="en-US" sz="1600" dirty="0"/>
          </a:p>
          <a:p>
            <a:r>
              <a:rPr lang="en-US" sz="1500" dirty="0"/>
              <a:t>•	Empowering women, health care professionals, and the public by educating them with accurate, up-to-date information about the effects of exposures during pregnancy or while breastfeeding, enabling informed decision-making.</a:t>
            </a:r>
          </a:p>
          <a:p>
            <a:r>
              <a:rPr lang="en-US" sz="1500" dirty="0"/>
              <a:t>•	Reducing the risk of preventable birth defects and other disabilities by educating mothers, health care professionals, and the public about specific agents of concern.</a:t>
            </a:r>
          </a:p>
          <a:p>
            <a:r>
              <a:rPr lang="en-US" sz="1500" dirty="0"/>
              <a:t>•	Facilitating ongoing professional development, communication, and collaboration among OTIS membership and affiliated MotherToBaby services.</a:t>
            </a:r>
          </a:p>
          <a:p>
            <a:r>
              <a:rPr lang="en-US" sz="1500" dirty="0"/>
              <a:t>•	Contributing to the worldwide literature in the field of human teratology by education and research.</a:t>
            </a:r>
          </a:p>
        </p:txBody>
      </p:sp>
      <p:sp>
        <p:nvSpPr>
          <p:cNvPr id="18" name="TextBox 17">
            <a:extLst>
              <a:ext uri="{FF2B5EF4-FFF2-40B4-BE49-F238E27FC236}">
                <a16:creationId xmlns:a16="http://schemas.microsoft.com/office/drawing/2014/main" id="{14D353E6-FB6C-4794-AAEF-B2D59036D5F7}"/>
              </a:ext>
            </a:extLst>
          </p:cNvPr>
          <p:cNvSpPr txBox="1"/>
          <p:nvPr/>
        </p:nvSpPr>
        <p:spPr>
          <a:xfrm>
            <a:off x="5581929" y="4244012"/>
            <a:ext cx="4287187" cy="830997"/>
          </a:xfrm>
          <a:prstGeom prst="rect">
            <a:avLst/>
          </a:prstGeom>
          <a:noFill/>
        </p:spPr>
        <p:txBody>
          <a:bodyPr wrap="square" rtlCol="0">
            <a:spAutoFit/>
          </a:bodyPr>
          <a:lstStyle/>
          <a:p>
            <a:pPr algn="ctr"/>
            <a:r>
              <a:rPr lang="en-US" sz="4800" dirty="0">
                <a:latin typeface="Blacksword" pitchFamily="50" charset="0"/>
              </a:rPr>
              <a:t>Our Vision </a:t>
            </a:r>
          </a:p>
        </p:txBody>
      </p:sp>
      <p:sp>
        <p:nvSpPr>
          <p:cNvPr id="21" name="TextBox 20">
            <a:extLst>
              <a:ext uri="{FF2B5EF4-FFF2-40B4-BE49-F238E27FC236}">
                <a16:creationId xmlns:a16="http://schemas.microsoft.com/office/drawing/2014/main" id="{8D525407-72D3-4D65-A52D-F3F443DB70A8}"/>
              </a:ext>
            </a:extLst>
          </p:cNvPr>
          <p:cNvSpPr txBox="1"/>
          <p:nvPr/>
        </p:nvSpPr>
        <p:spPr>
          <a:xfrm>
            <a:off x="120890" y="1963934"/>
            <a:ext cx="4901783" cy="830997"/>
          </a:xfrm>
          <a:prstGeom prst="rect">
            <a:avLst/>
          </a:prstGeom>
          <a:noFill/>
        </p:spPr>
        <p:txBody>
          <a:bodyPr wrap="square" rtlCol="0">
            <a:spAutoFit/>
          </a:bodyPr>
          <a:lstStyle/>
          <a:p>
            <a:pPr algn="ctr"/>
            <a:r>
              <a:rPr lang="en-US" sz="4800" dirty="0">
                <a:latin typeface="Blacksword" pitchFamily="50" charset="0"/>
              </a:rPr>
              <a:t>Our Core Values </a:t>
            </a:r>
          </a:p>
        </p:txBody>
      </p:sp>
      <p:pic>
        <p:nvPicPr>
          <p:cNvPr id="3" name="Picture 2">
            <a:extLst>
              <a:ext uri="{FF2B5EF4-FFF2-40B4-BE49-F238E27FC236}">
                <a16:creationId xmlns:a16="http://schemas.microsoft.com/office/drawing/2014/main" id="{56A757E5-CBCC-4595-857A-5EDE550315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709"/>
            <a:ext cx="3483225" cy="1556080"/>
          </a:xfrm>
          <a:prstGeom prst="rect">
            <a:avLst/>
          </a:prstGeom>
        </p:spPr>
      </p:pic>
      <p:sp>
        <p:nvSpPr>
          <p:cNvPr id="8" name="TextBox 7">
            <a:extLst>
              <a:ext uri="{FF2B5EF4-FFF2-40B4-BE49-F238E27FC236}">
                <a16:creationId xmlns:a16="http://schemas.microsoft.com/office/drawing/2014/main" id="{72C75F72-D954-49AB-9E75-0D28BBF0BEB8}"/>
              </a:ext>
            </a:extLst>
          </p:cNvPr>
          <p:cNvSpPr txBox="1"/>
          <p:nvPr/>
        </p:nvSpPr>
        <p:spPr>
          <a:xfrm>
            <a:off x="5507400" y="871155"/>
            <a:ext cx="4436243" cy="830997"/>
          </a:xfrm>
          <a:prstGeom prst="rect">
            <a:avLst/>
          </a:prstGeom>
          <a:noFill/>
        </p:spPr>
        <p:txBody>
          <a:bodyPr wrap="square" rtlCol="0">
            <a:spAutoFit/>
          </a:bodyPr>
          <a:lstStyle/>
          <a:p>
            <a:pPr algn="ctr"/>
            <a:r>
              <a:rPr lang="en-US" sz="4800" dirty="0">
                <a:latin typeface="Blacksword" pitchFamily="50" charset="0"/>
              </a:rPr>
              <a:t>Our Mission</a:t>
            </a:r>
          </a:p>
        </p:txBody>
      </p:sp>
      <p:sp>
        <p:nvSpPr>
          <p:cNvPr id="9" name="TextBox 8">
            <a:extLst>
              <a:ext uri="{FF2B5EF4-FFF2-40B4-BE49-F238E27FC236}">
                <a16:creationId xmlns:a16="http://schemas.microsoft.com/office/drawing/2014/main" id="{F8FCB5E1-3962-4DA0-9D00-379252461724}"/>
              </a:ext>
            </a:extLst>
          </p:cNvPr>
          <p:cNvSpPr txBox="1"/>
          <p:nvPr/>
        </p:nvSpPr>
        <p:spPr>
          <a:xfrm>
            <a:off x="5166710" y="1738713"/>
            <a:ext cx="4747653" cy="2631490"/>
          </a:xfrm>
          <a:prstGeom prst="rect">
            <a:avLst/>
          </a:prstGeom>
          <a:noFill/>
        </p:spPr>
        <p:txBody>
          <a:bodyPr wrap="square" rtlCol="0">
            <a:spAutoFit/>
          </a:bodyPr>
          <a:lstStyle/>
          <a:p>
            <a:pPr algn="ctr"/>
            <a:r>
              <a:rPr lang="en-US" sz="1500" dirty="0"/>
              <a:t>The Organization of Teratology Information Specialists (OTIS) is a professional scientific organization composed of experts engaged in assessing and evaluating risks to pregnancy and breastfeeding outcomes from medications and other exposures. OTIS members support and contribute to worldwide initiatives for teratology education and research. MotherToBaby, the public information service of OTIS, is dedicated to providing evidence-based information to parents, health care professionals, and the general public about medications and other exposures during pregnancy and breastfeeding.</a:t>
            </a:r>
          </a:p>
        </p:txBody>
      </p:sp>
    </p:spTree>
    <p:extLst>
      <p:ext uri="{BB962C8B-B14F-4D97-AF65-F5344CB8AC3E}">
        <p14:creationId xmlns:p14="http://schemas.microsoft.com/office/powerpoint/2010/main" val="386939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30" descr="Image result for blue border">
            <a:extLst>
              <a:ext uri="{FF2B5EF4-FFF2-40B4-BE49-F238E27FC236}">
                <a16:creationId xmlns:a16="http://schemas.microsoft.com/office/drawing/2014/main" id="{FB5A4A29-9A36-4791-9570-3DD4B9BB57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800" t="34903" b="25564"/>
          <a:stretch/>
        </p:blipFill>
        <p:spPr bwMode="auto">
          <a:xfrm>
            <a:off x="0" y="-7709"/>
            <a:ext cx="10058400" cy="77801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528DEDCA-5503-4F47-B680-BA55FC41D112}"/>
              </a:ext>
            </a:extLst>
          </p:cNvPr>
          <p:cNvGraphicFramePr>
            <a:graphicFrameLocks noGrp="1"/>
          </p:cNvGraphicFramePr>
          <p:nvPr>
            <p:extLst>
              <p:ext uri="{D42A27DB-BD31-4B8C-83A1-F6EECF244321}">
                <p14:modId xmlns:p14="http://schemas.microsoft.com/office/powerpoint/2010/main" val="2182008052"/>
              </p:ext>
            </p:extLst>
          </p:nvPr>
        </p:nvGraphicFramePr>
        <p:xfrm>
          <a:off x="-750" y="710955"/>
          <a:ext cx="10057650" cy="6887680"/>
        </p:xfrm>
        <a:graphic>
          <a:graphicData uri="http://schemas.openxmlformats.org/drawingml/2006/table">
            <a:tbl>
              <a:tblPr firstRow="1" bandRow="1">
                <a:tableStyleId>{5C22544A-7EE6-4342-B048-85BDC9FD1C3A}</a:tableStyleId>
              </a:tblPr>
              <a:tblGrid>
                <a:gridCol w="790575">
                  <a:extLst>
                    <a:ext uri="{9D8B030D-6E8A-4147-A177-3AD203B41FA5}">
                      <a16:colId xmlns:a16="http://schemas.microsoft.com/office/drawing/2014/main" val="477632126"/>
                    </a:ext>
                  </a:extLst>
                </a:gridCol>
                <a:gridCol w="2366880">
                  <a:extLst>
                    <a:ext uri="{9D8B030D-6E8A-4147-A177-3AD203B41FA5}">
                      <a16:colId xmlns:a16="http://schemas.microsoft.com/office/drawing/2014/main" val="1618326883"/>
                    </a:ext>
                  </a:extLst>
                </a:gridCol>
                <a:gridCol w="6900195">
                  <a:extLst>
                    <a:ext uri="{9D8B030D-6E8A-4147-A177-3AD203B41FA5}">
                      <a16:colId xmlns:a16="http://schemas.microsoft.com/office/drawing/2014/main" val="1873138835"/>
                    </a:ext>
                  </a:extLst>
                </a:gridCol>
              </a:tblGrid>
              <a:tr h="395440">
                <a:tc gridSpan="2">
                  <a:txBody>
                    <a:bodyPr/>
                    <a:lstStyle/>
                    <a:p>
                      <a:pPr algn="ctr"/>
                      <a:r>
                        <a:rPr lang="en-US" sz="1800" dirty="0">
                          <a:solidFill>
                            <a:schemeClr val="tx1"/>
                          </a:solidFill>
                        </a:rPr>
                        <a:t>GOALS:</a:t>
                      </a:r>
                    </a:p>
                  </a:txBody>
                  <a:tcPr>
                    <a:lnL w="12700" cmpd="sng">
                      <a:noFill/>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600" dirty="0">
                        <a:solidFill>
                          <a:schemeClr val="tx1"/>
                        </a:solidFill>
                      </a:endParaRPr>
                    </a:p>
                  </a:txBody>
                  <a:tcPr>
                    <a:lnL w="12700" cmpd="sng">
                      <a:noFill/>
                    </a:lnL>
                    <a:lnR w="12700" cap="flat" cmpd="sng" algn="ctr">
                      <a:noFill/>
                      <a:prstDash val="dot"/>
                      <a:round/>
                      <a:headEnd type="none" w="med" len="med"/>
                      <a:tailEnd type="none" w="med" len="med"/>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solidFill>
                            <a:schemeClr val="tx1"/>
                          </a:solidFill>
                        </a:rPr>
                        <a:t>OBJECTIVES:</a:t>
                      </a:r>
                    </a:p>
                  </a:txBody>
                  <a:tcPr>
                    <a:lnL w="12700" cap="flat" cmpd="sng" algn="ctr">
                      <a:noFill/>
                      <a:prstDash val="dot"/>
                      <a:round/>
                      <a:headEnd type="none" w="med" len="med"/>
                      <a:tailEnd type="none" w="med" len="med"/>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7810473"/>
                  </a:ext>
                </a:extLst>
              </a:tr>
              <a:tr h="827907">
                <a:tc>
                  <a:txBody>
                    <a:bodyPr/>
                    <a:lstStyle/>
                    <a:p>
                      <a:pPr algn="ctr"/>
                      <a:r>
                        <a:rPr lang="en-US" sz="3600" dirty="0">
                          <a:latin typeface="Blacksword" pitchFamily="50" charset="0"/>
                        </a:rPr>
                        <a:t>1</a:t>
                      </a:r>
                    </a:p>
                  </a:txBody>
                  <a:tcPr anchor="ctr">
                    <a:lnL w="12700" cmpd="sng">
                      <a:noFill/>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Promote translation of evidence-based research into practice by ensuring consistent quality of risk assessments and risk communication by TIS specialists.</a:t>
                      </a:r>
                    </a:p>
                  </a:txBody>
                  <a:tcPr anchor="ctr">
                    <a:lnL w="12700" cmpd="sng">
                      <a:noFill/>
                    </a:lnL>
                    <a:lnR w="12700" cap="flat" cmpd="sng" algn="ctr">
                      <a:solidFill>
                        <a:srgbClr val="002060"/>
                      </a:solidFill>
                      <a:prstDash val="dot"/>
                      <a:round/>
                      <a:headEnd type="none" w="med" len="med"/>
                      <a:tailEnd type="none" w="med" len="med"/>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n-US" sz="1100" dirty="0"/>
                        <a:t>Support monthly topical seminars for OTIS members and other leading experts in the field to review and interpret research regarding exposures in pregnancy and during breastfeeding.</a:t>
                      </a:r>
                    </a:p>
                    <a:p>
                      <a:pPr marL="171450" indent="-171450">
                        <a:buFont typeface="Wingdings" panose="05000000000000000000" pitchFamily="2" charset="2"/>
                        <a:buChar char="§"/>
                      </a:pPr>
                      <a:r>
                        <a:rPr lang="en-US" sz="1100" dirty="0"/>
                        <a:t>Contribute to the continuing education and professional capacity of TIS specialists through OTIS educational offerings at OTIS annual meetings and other venues.</a:t>
                      </a:r>
                    </a:p>
                    <a:p>
                      <a:pPr marL="171450" indent="-171450">
                        <a:buFont typeface="Wingdings" panose="05000000000000000000" pitchFamily="2" charset="2"/>
                        <a:buChar char="§"/>
                      </a:pPr>
                      <a:r>
                        <a:rPr lang="en-US" sz="1100" dirty="0"/>
                        <a:t>Develop quality assurance programs encompassing all products and services including blogs, fact sheets, text, chat, email and phone sessions to ensure consistency of our information.</a:t>
                      </a:r>
                    </a:p>
                  </a:txBody>
                  <a:tcPr anchor="ctr">
                    <a:lnL w="12700" cap="flat" cmpd="sng" algn="ctr">
                      <a:solidFill>
                        <a:srgbClr val="002060"/>
                      </a:solidFill>
                      <a:prstDash val="dot"/>
                      <a:round/>
                      <a:headEnd type="none" w="med" len="med"/>
                      <a:tailEnd type="none" w="med" len="med"/>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3238067"/>
                  </a:ext>
                </a:extLst>
              </a:tr>
              <a:tr h="827907">
                <a:tc>
                  <a:txBody>
                    <a:bodyPr/>
                    <a:lstStyle/>
                    <a:p>
                      <a:pPr algn="ctr"/>
                      <a:r>
                        <a:rPr lang="en-US" sz="3600" dirty="0">
                          <a:latin typeface="Blacksword" pitchFamily="50" charset="0"/>
                        </a:rPr>
                        <a:t>2</a:t>
                      </a:r>
                    </a:p>
                  </a:txBody>
                  <a:tcPr anchor="ctr">
                    <a:lnL w="12700" cmpd="sng">
                      <a:noFill/>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Develop, implement and disseminate research conducted by OTIS members to promote healthier outcomes in mothers and babies.</a:t>
                      </a:r>
                    </a:p>
                  </a:txBody>
                  <a:tcPr anchor="ctr">
                    <a:lnL w="12700" cmpd="sng">
                      <a:noFill/>
                    </a:lnL>
                    <a:lnR w="12700" cap="flat" cmpd="sng" algn="ctr">
                      <a:solidFill>
                        <a:srgbClr val="002060"/>
                      </a:solidFill>
                      <a:prstDash val="dot"/>
                      <a:round/>
                      <a:headEnd type="none" w="med" len="med"/>
                      <a:tailEnd type="none" w="med" len="med"/>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n-US" sz="1100" dirty="0"/>
                        <a:t>Improve communication to providers and patients when new research results are assessed and integrated into the information we provide to all constituents. </a:t>
                      </a:r>
                    </a:p>
                    <a:p>
                      <a:pPr marL="171450" indent="-171450">
                        <a:buFont typeface="Wingdings" panose="05000000000000000000" pitchFamily="2" charset="2"/>
                        <a:buChar char="§"/>
                      </a:pPr>
                      <a:r>
                        <a:rPr lang="en-US" sz="1100" dirty="0"/>
                        <a:t>Initiate new OTIS research projects that address questions that are of high interest to OTIS members, parents, health care professionals and the public. </a:t>
                      </a:r>
                    </a:p>
                    <a:p>
                      <a:pPr marL="171450" indent="-171450">
                        <a:buFont typeface="Wingdings" panose="05000000000000000000" pitchFamily="2" charset="2"/>
                        <a:buChar char="§"/>
                      </a:pPr>
                      <a:r>
                        <a:rPr lang="en-US" sz="1100" dirty="0"/>
                        <a:t>Increase patients’ and providers’ understanding about how their support of OTIS research helps us to continue the work we do.</a:t>
                      </a:r>
                    </a:p>
                  </a:txBody>
                  <a:tcPr anchor="ctr">
                    <a:lnL w="12700" cap="flat" cmpd="sng" algn="ctr">
                      <a:solidFill>
                        <a:srgbClr val="002060"/>
                      </a:solidFill>
                      <a:prstDash val="dot"/>
                      <a:round/>
                      <a:headEnd type="none" w="med" len="med"/>
                      <a:tailEnd type="none" w="med" len="med"/>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7933596"/>
                  </a:ext>
                </a:extLst>
              </a:tr>
              <a:tr h="725422">
                <a:tc>
                  <a:txBody>
                    <a:bodyPr/>
                    <a:lstStyle/>
                    <a:p>
                      <a:pPr algn="ctr"/>
                      <a:r>
                        <a:rPr lang="en-US" sz="3600" dirty="0">
                          <a:latin typeface="Blacksword" pitchFamily="50" charset="0"/>
                        </a:rPr>
                        <a:t>3</a:t>
                      </a:r>
                    </a:p>
                  </a:txBody>
                  <a:tcPr anchor="ctr">
                    <a:lnL w="12700" cmpd="sng">
                      <a:noFill/>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Increase the knowledge of researchers, health care professionals, and the public about teratology. </a:t>
                      </a:r>
                    </a:p>
                  </a:txBody>
                  <a:tcPr anchor="ctr">
                    <a:lnL w="12700" cmpd="sng">
                      <a:noFill/>
                    </a:lnL>
                    <a:lnR w="12700" cap="flat" cmpd="sng" algn="ctr">
                      <a:solidFill>
                        <a:srgbClr val="002060"/>
                      </a:solidFill>
                      <a:prstDash val="dot"/>
                      <a:round/>
                      <a:headEnd type="none" w="med" len="med"/>
                      <a:tailEnd type="none" w="med" len="med"/>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n-US" sz="1100" dirty="0"/>
                        <a:t>Provide education to researchers in related fields on methods, new findings, and the interpretation and communication of results at professional scientific meetings, through publications and presentations.</a:t>
                      </a:r>
                    </a:p>
                    <a:p>
                      <a:pPr marL="171450" indent="-171450">
                        <a:buFont typeface="Wingdings" panose="05000000000000000000" pitchFamily="2" charset="2"/>
                        <a:buChar char="§"/>
                      </a:pPr>
                      <a:r>
                        <a:rPr lang="en-US" sz="1100" dirty="0"/>
                        <a:t>Provide education to those in professional healthcare training programs on basic principles, findings and interpretation of teratology.</a:t>
                      </a:r>
                    </a:p>
                    <a:p>
                      <a:pPr marL="171450" indent="-171450">
                        <a:buFont typeface="Wingdings" panose="05000000000000000000" pitchFamily="2" charset="2"/>
                        <a:buChar char="§"/>
                      </a:pPr>
                      <a:r>
                        <a:rPr lang="en-US" sz="1100" dirty="0"/>
                        <a:t>Provide education to the general public about exposures during pregnancy and lactation, and interpretation of available research studies.</a:t>
                      </a:r>
                    </a:p>
                  </a:txBody>
                  <a:tcPr anchor="ctr">
                    <a:lnL w="12700" cap="flat" cmpd="sng" algn="ctr">
                      <a:solidFill>
                        <a:srgbClr val="002060"/>
                      </a:solidFill>
                      <a:prstDash val="dot"/>
                      <a:round/>
                      <a:headEnd type="none" w="med" len="med"/>
                      <a:tailEnd type="none" w="med" len="med"/>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8601197"/>
                  </a:ext>
                </a:extLst>
              </a:tr>
              <a:tr h="476302">
                <a:tc>
                  <a:txBody>
                    <a:bodyPr/>
                    <a:lstStyle/>
                    <a:p>
                      <a:pPr algn="ctr"/>
                      <a:r>
                        <a:rPr lang="en-US" sz="3600" dirty="0">
                          <a:latin typeface="Blacksword" pitchFamily="50" charset="0"/>
                        </a:rPr>
                        <a:t>4</a:t>
                      </a:r>
                    </a:p>
                  </a:txBody>
                  <a:tcPr anchor="ctr">
                    <a:lnL w="12700" cmpd="sng">
                      <a:noFill/>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Ensure the longevity and sustainability of the organization.</a:t>
                      </a:r>
                    </a:p>
                  </a:txBody>
                  <a:tcPr anchor="ctr">
                    <a:lnL w="12700" cmpd="sng">
                      <a:noFill/>
                    </a:lnL>
                    <a:lnR w="12700" cap="flat" cmpd="sng" algn="ctr">
                      <a:solidFill>
                        <a:srgbClr val="002060"/>
                      </a:solidFill>
                      <a:prstDash val="dot"/>
                      <a:round/>
                      <a:headEnd type="none" w="med" len="med"/>
                      <a:tailEnd type="none" w="med" len="med"/>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n-US" sz="1100" dirty="0"/>
                        <a:t>Increase membership in the organization.</a:t>
                      </a:r>
                    </a:p>
                    <a:p>
                      <a:pPr marL="171450" indent="-171450">
                        <a:buFont typeface="Wingdings" panose="05000000000000000000" pitchFamily="2" charset="2"/>
                        <a:buChar char="§"/>
                      </a:pPr>
                      <a:r>
                        <a:rPr lang="en-US" sz="1100" dirty="0"/>
                        <a:t>Increase the overall revenue for the organization through current activities including: meeting registration and research grant income.</a:t>
                      </a:r>
                    </a:p>
                    <a:p>
                      <a:pPr marL="171450" indent="-171450">
                        <a:buFont typeface="Wingdings" panose="05000000000000000000" pitchFamily="2" charset="2"/>
                        <a:buChar char="§"/>
                      </a:pPr>
                      <a:r>
                        <a:rPr lang="en-US" sz="1100" dirty="0"/>
                        <a:t>Create a plan for determining projected financial profit or loss to the organization and what remedies there might be in case of a shortfall in a certain category.</a:t>
                      </a:r>
                    </a:p>
                    <a:p>
                      <a:pPr marL="171450" indent="-171450">
                        <a:buFont typeface="Wingdings" panose="05000000000000000000" pitchFamily="2" charset="2"/>
                        <a:buChar char="§"/>
                      </a:pPr>
                      <a:r>
                        <a:rPr lang="en-US" sz="1100" dirty="0"/>
                        <a:t>Explore other areas of funding such as endowments, donations, fundraisers, meeting sponsorships, and complementary services we can provide.</a:t>
                      </a:r>
                    </a:p>
                    <a:p>
                      <a:pPr marL="171450" indent="-171450">
                        <a:buFont typeface="Wingdings" panose="05000000000000000000" pitchFamily="2" charset="2"/>
                        <a:buChar char="§"/>
                      </a:pPr>
                      <a:r>
                        <a:rPr lang="en-US" sz="1100" dirty="0"/>
                        <a:t>Develop the Pregnancy &amp; Lactation Review Project to offer review services to pharmaceutical companies pertaining to the new drug labeling rules put in place by the FDA and successfully be awarded pharmaceutical contracts.</a:t>
                      </a:r>
                    </a:p>
                    <a:p>
                      <a:pPr marL="171450" indent="-171450">
                        <a:buFont typeface="Wingdings" panose="05000000000000000000" pitchFamily="2" charset="2"/>
                        <a:buChar char="§"/>
                      </a:pPr>
                      <a:r>
                        <a:rPr lang="en-US" sz="1100" dirty="0"/>
                        <a:t>Develop the infrastructure of the organization.</a:t>
                      </a:r>
                    </a:p>
                  </a:txBody>
                  <a:tcPr anchor="ctr">
                    <a:lnL w="12700" cap="flat" cmpd="sng" algn="ctr">
                      <a:solidFill>
                        <a:srgbClr val="002060"/>
                      </a:solidFill>
                      <a:prstDash val="dot"/>
                      <a:round/>
                      <a:headEnd type="none" w="med" len="med"/>
                      <a:tailEnd type="none" w="med" len="med"/>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0348131"/>
                  </a:ext>
                </a:extLst>
              </a:tr>
              <a:tr h="716080">
                <a:tc>
                  <a:txBody>
                    <a:bodyPr/>
                    <a:lstStyle/>
                    <a:p>
                      <a:pPr algn="ctr"/>
                      <a:r>
                        <a:rPr lang="en-US" sz="3600" dirty="0">
                          <a:latin typeface="Blacksword" pitchFamily="50" charset="0"/>
                        </a:rPr>
                        <a:t>5</a:t>
                      </a:r>
                    </a:p>
                  </a:txBody>
                  <a:tcPr anchor="ctr">
                    <a:lnL w="12700" cmpd="sng">
                      <a:noFill/>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Build brand awareness.</a:t>
                      </a:r>
                    </a:p>
                  </a:txBody>
                  <a:tcPr anchor="ctr">
                    <a:lnL w="12700" cmpd="sng">
                      <a:noFill/>
                    </a:lnL>
                    <a:lnR w="12700" cap="flat" cmpd="sng" algn="ctr">
                      <a:solidFill>
                        <a:srgbClr val="002060"/>
                      </a:solidFill>
                      <a:prstDash val="dot"/>
                      <a:round/>
                      <a:headEnd type="none" w="med" len="med"/>
                      <a:tailEnd type="none" w="med" len="med"/>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n-US" sz="1100" dirty="0"/>
                        <a:t>Review and make improvement recommendations to the brand guidelines.  </a:t>
                      </a:r>
                    </a:p>
                    <a:p>
                      <a:pPr marL="171450" indent="-171450">
                        <a:buFont typeface="Wingdings" panose="05000000000000000000" pitchFamily="2" charset="2"/>
                        <a:buChar char="§"/>
                      </a:pPr>
                      <a:r>
                        <a:rPr lang="en-US" sz="1100" dirty="0"/>
                        <a:t>Increase the reach and interaction with followers on the MotherToBaby social media accounts by 10% each year.</a:t>
                      </a:r>
                    </a:p>
                    <a:p>
                      <a:pPr marL="171450" indent="-171450">
                        <a:buFont typeface="Wingdings" panose="05000000000000000000" pitchFamily="2" charset="2"/>
                        <a:buChar char="§"/>
                      </a:pPr>
                      <a:r>
                        <a:rPr lang="en-US" sz="1100" dirty="0"/>
                        <a:t>Increase amount of information provided on the MotherToBaby social media accounts.</a:t>
                      </a:r>
                    </a:p>
                    <a:p>
                      <a:pPr marL="171450" indent="-171450">
                        <a:buFont typeface="Wingdings" panose="05000000000000000000" pitchFamily="2" charset="2"/>
                        <a:buChar char="§"/>
                      </a:pPr>
                      <a:r>
                        <a:rPr lang="en-US" sz="1100" dirty="0"/>
                        <a:t>Collaborate with existing partner organizations and find 10 new partner organizations to encourage the promotion of MotherToBaby through their existing members and channels. </a:t>
                      </a:r>
                    </a:p>
                    <a:p>
                      <a:pPr marL="171450" indent="-171450">
                        <a:buFont typeface="Wingdings" panose="05000000000000000000" pitchFamily="2" charset="2"/>
                        <a:buChar char="§"/>
                      </a:pPr>
                      <a:r>
                        <a:rPr lang="en-US" sz="1100" dirty="0"/>
                        <a:t>Cross-promote information provided by MotherToBaby on traditional, modern and emerging platforms, including via the press, digital advertising, and artificial intelligence systems (Alexa, Google, Siri, etc.).</a:t>
                      </a:r>
                    </a:p>
                    <a:p>
                      <a:pPr marL="171450" indent="-171450">
                        <a:buFont typeface="Wingdings" panose="05000000000000000000" pitchFamily="2" charset="2"/>
                        <a:buChar char="§"/>
                      </a:pPr>
                      <a:endParaRPr lang="en-US" sz="1100" dirty="0"/>
                    </a:p>
                  </a:txBody>
                  <a:tcPr anchor="ctr">
                    <a:lnL w="12700" cap="flat" cmpd="sng" algn="ctr">
                      <a:solidFill>
                        <a:srgbClr val="002060"/>
                      </a:solidFill>
                      <a:prstDash val="dot"/>
                      <a:round/>
                      <a:headEnd type="none" w="med" len="med"/>
                      <a:tailEnd type="none" w="med" len="med"/>
                    </a:lnL>
                    <a:lnR w="12700" cmpd="sng">
                      <a:noFill/>
                    </a:lnR>
                    <a:lnT w="12700" cap="flat" cmpd="sng" algn="ctr">
                      <a:solidFill>
                        <a:srgbClr val="002060"/>
                      </a:solidFill>
                      <a:prstDash val="dot"/>
                      <a:round/>
                      <a:headEnd type="none" w="med" len="med"/>
                      <a:tailEnd type="none" w="med" len="med"/>
                    </a:lnT>
                    <a:lnB w="12700" cap="flat" cmpd="sng" algn="ctr">
                      <a:solidFill>
                        <a:srgbClr val="00206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7791861"/>
                  </a:ext>
                </a:extLst>
              </a:tr>
            </a:tbl>
          </a:graphicData>
        </a:graphic>
      </p:graphicFrame>
      <p:sp>
        <p:nvSpPr>
          <p:cNvPr id="13" name="TextBox 12">
            <a:extLst>
              <a:ext uri="{FF2B5EF4-FFF2-40B4-BE49-F238E27FC236}">
                <a16:creationId xmlns:a16="http://schemas.microsoft.com/office/drawing/2014/main" id="{A89ECE78-5F37-4852-BE1E-D25B301A91F6}"/>
              </a:ext>
            </a:extLst>
          </p:cNvPr>
          <p:cNvSpPr txBox="1"/>
          <p:nvPr/>
        </p:nvSpPr>
        <p:spPr>
          <a:xfrm>
            <a:off x="0" y="-145217"/>
            <a:ext cx="10057651" cy="830997"/>
          </a:xfrm>
          <a:prstGeom prst="rect">
            <a:avLst/>
          </a:prstGeom>
          <a:noFill/>
        </p:spPr>
        <p:txBody>
          <a:bodyPr wrap="square" rtlCol="0">
            <a:spAutoFit/>
          </a:bodyPr>
          <a:lstStyle/>
          <a:p>
            <a:pPr algn="ctr"/>
            <a:r>
              <a:rPr lang="en-US" sz="4800" dirty="0">
                <a:latin typeface="Blacksword" pitchFamily="50" charset="0"/>
              </a:rPr>
              <a:t>Our Strategic Plan</a:t>
            </a:r>
          </a:p>
        </p:txBody>
      </p:sp>
      <p:pic>
        <p:nvPicPr>
          <p:cNvPr id="22" name="Picture 30" descr="Image result for blue border">
            <a:extLst>
              <a:ext uri="{FF2B5EF4-FFF2-40B4-BE49-F238E27FC236}">
                <a16:creationId xmlns:a16="http://schemas.microsoft.com/office/drawing/2014/main" id="{12122F81-03E0-4521-8EAD-2535AF378E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603"/>
          <a:stretch/>
        </p:blipFill>
        <p:spPr bwMode="auto">
          <a:xfrm flipH="1" flipV="1">
            <a:off x="0" y="7539215"/>
            <a:ext cx="10058400" cy="2331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05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30" descr="Image result for blue border">
            <a:extLst>
              <a:ext uri="{FF2B5EF4-FFF2-40B4-BE49-F238E27FC236}">
                <a16:creationId xmlns:a16="http://schemas.microsoft.com/office/drawing/2014/main" id="{FB5A4A29-9A36-4791-9570-3DD4B9BB57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800" t="34903" b="25564"/>
          <a:stretch/>
        </p:blipFill>
        <p:spPr bwMode="auto">
          <a:xfrm>
            <a:off x="0" y="-7709"/>
            <a:ext cx="10058400" cy="778010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99BCA40-58D4-4EA3-A8D5-D9972029EB6A}"/>
              </a:ext>
            </a:extLst>
          </p:cNvPr>
          <p:cNvSpPr txBox="1"/>
          <p:nvPr/>
        </p:nvSpPr>
        <p:spPr>
          <a:xfrm>
            <a:off x="904875" y="1181099"/>
            <a:ext cx="8334375" cy="3293209"/>
          </a:xfrm>
          <a:prstGeom prst="rect">
            <a:avLst/>
          </a:prstGeom>
          <a:noFill/>
        </p:spPr>
        <p:txBody>
          <a:bodyPr wrap="square" rtlCol="0">
            <a:spAutoFit/>
          </a:bodyPr>
          <a:lstStyle/>
          <a:p>
            <a:r>
              <a:rPr lang="en-US" sz="1600" dirty="0"/>
              <a:t>OTIS will seek to move towards our vision for the future through achieving a balanced set of outcomes that meet both the short and long term needs of our members, and the field of teratology. </a:t>
            </a:r>
          </a:p>
          <a:p>
            <a:endParaRPr lang="en-US" sz="1600" dirty="0"/>
          </a:p>
          <a:p>
            <a:r>
              <a:rPr lang="en-US" sz="1600" dirty="0"/>
              <a:t>We will use a balanced approach to align our work with the above comprehensive plan. In addition, we will measure the operational efficiency of OTIS between actual and targeted performance, and will provide our membership with performance updates to ensure visibility of the success of our strategies and tactics. </a:t>
            </a:r>
          </a:p>
          <a:p>
            <a:r>
              <a:rPr lang="en-US" sz="1600" dirty="0"/>
              <a:t> </a:t>
            </a:r>
          </a:p>
          <a:p>
            <a:r>
              <a:rPr lang="en-US" sz="1600" dirty="0"/>
              <a:t>This document does not contain our entire Strategic Plan, but rather contains the key points. We welcome your feedback and questions.  You can reach the Executive Office here:</a:t>
            </a:r>
          </a:p>
          <a:p>
            <a:r>
              <a:rPr lang="en-US" sz="1600" dirty="0"/>
              <a:t>5034A Thoroughbred Lane, Brentwood, TN 37027  |  Phone: (615) 649-3082|   Email: </a:t>
            </a:r>
            <a:r>
              <a:rPr lang="en-US" sz="1600" dirty="0">
                <a:hlinkClick r:id="rId3"/>
              </a:rPr>
              <a:t>contactus@mothertobaby.org</a:t>
            </a:r>
            <a:r>
              <a:rPr lang="en-US" sz="1600" dirty="0"/>
              <a:t> </a:t>
            </a:r>
          </a:p>
        </p:txBody>
      </p:sp>
      <p:pic>
        <p:nvPicPr>
          <p:cNvPr id="25" name="Picture 30" descr="Image result for blue border">
            <a:extLst>
              <a:ext uri="{FF2B5EF4-FFF2-40B4-BE49-F238E27FC236}">
                <a16:creationId xmlns:a16="http://schemas.microsoft.com/office/drawing/2014/main" id="{7DD57CCD-E3D4-4744-9F82-1FC3719B2B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603"/>
          <a:stretch/>
        </p:blipFill>
        <p:spPr bwMode="auto">
          <a:xfrm flipV="1">
            <a:off x="-750" y="-22783"/>
            <a:ext cx="10058400" cy="2733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FCF17A90-5394-4DCF-A8BB-23455B7F89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863" y="5475790"/>
            <a:ext cx="2129089" cy="2129089"/>
          </a:xfrm>
          <a:prstGeom prst="rect">
            <a:avLst/>
          </a:prstGeom>
        </p:spPr>
      </p:pic>
      <p:pic>
        <p:nvPicPr>
          <p:cNvPr id="22" name="Picture 30" descr="Image result for blue border">
            <a:extLst>
              <a:ext uri="{FF2B5EF4-FFF2-40B4-BE49-F238E27FC236}">
                <a16:creationId xmlns:a16="http://schemas.microsoft.com/office/drawing/2014/main" id="{12122F81-03E0-4521-8EAD-2535AF378E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603"/>
          <a:stretch/>
        </p:blipFill>
        <p:spPr bwMode="auto">
          <a:xfrm flipH="1" flipV="1">
            <a:off x="0" y="7539215"/>
            <a:ext cx="10058400" cy="2331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2383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TotalTime>
  <Words>788</Words>
  <Application>Microsoft Office PowerPoint</Application>
  <PresentationFormat>Custom</PresentationFormat>
  <Paragraphs>50</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Blacksword</vt:lpstr>
      <vt:lpstr>Calibri</vt:lpstr>
      <vt:lpstr>Calibri Light</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Keglor</dc:creator>
  <cp:lastModifiedBy>Elizabeth Wasternack</cp:lastModifiedBy>
  <cp:revision>57</cp:revision>
  <dcterms:created xsi:type="dcterms:W3CDTF">2017-08-29T13:34:59Z</dcterms:created>
  <dcterms:modified xsi:type="dcterms:W3CDTF">2018-01-26T15:51:50Z</dcterms:modified>
</cp:coreProperties>
</file>